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57" r:id="rId3"/>
    <p:sldId id="28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77" r:id="rId12"/>
    <p:sldId id="258" r:id="rId13"/>
    <p:sldId id="259" r:id="rId14"/>
    <p:sldId id="289" r:id="rId15"/>
    <p:sldId id="290" r:id="rId16"/>
    <p:sldId id="278" r:id="rId17"/>
    <p:sldId id="291" r:id="rId18"/>
    <p:sldId id="279" r:id="rId19"/>
    <p:sldId id="267" r:id="rId20"/>
    <p:sldId id="260" r:id="rId21"/>
    <p:sldId id="293" r:id="rId22"/>
    <p:sldId id="295" r:id="rId23"/>
    <p:sldId id="261" r:id="rId24"/>
    <p:sldId id="262" r:id="rId25"/>
    <p:sldId id="263" r:id="rId26"/>
    <p:sldId id="264" r:id="rId27"/>
    <p:sldId id="296" r:id="rId28"/>
    <p:sldId id="292" r:id="rId29"/>
    <p:sldId id="297" r:id="rId30"/>
    <p:sldId id="272" r:id="rId31"/>
    <p:sldId id="273" r:id="rId32"/>
    <p:sldId id="268" r:id="rId33"/>
    <p:sldId id="294" r:id="rId34"/>
    <p:sldId id="269" r:id="rId35"/>
    <p:sldId id="265" r:id="rId36"/>
    <p:sldId id="266" r:id="rId37"/>
    <p:sldId id="270" r:id="rId38"/>
    <p:sldId id="271" r:id="rId39"/>
    <p:sldId id="276" r:id="rId40"/>
    <p:sldId id="274" r:id="rId41"/>
    <p:sldId id="275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3911"/>
  </p:normalViewPr>
  <p:slideViewPr>
    <p:cSldViewPr snapToGrid="0" snapToObjects="1">
      <p:cViewPr varScale="1">
        <p:scale>
          <a:sx n="113" d="100"/>
          <a:sy n="113" d="100"/>
        </p:scale>
        <p:origin x="1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al__ma_Sayfas_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CVPM02G June Shortage Penalty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Sheet1!$B$4:$B$14</c:f>
              <c:numCache>
                <c:formatCode>0.000</c:formatCode>
                <c:ptCount val="11"/>
                <c:pt idx="0">
                  <c:v>25.180000305175781</c:v>
                </c:pt>
                <c:pt idx="1">
                  <c:v>27.690000534057617</c:v>
                </c:pt>
                <c:pt idx="2">
                  <c:v>30.209999084472656</c:v>
                </c:pt>
                <c:pt idx="3">
                  <c:v>32.729999542236328</c:v>
                </c:pt>
                <c:pt idx="4">
                  <c:v>35.25</c:v>
                </c:pt>
                <c:pt idx="5">
                  <c:v>37.770000457763672</c:v>
                </c:pt>
                <c:pt idx="6">
                  <c:v>40.279998779296875</c:v>
                </c:pt>
                <c:pt idx="7">
                  <c:v>42.799999237060547</c:v>
                </c:pt>
                <c:pt idx="8">
                  <c:v>45.319999694824219</c:v>
                </c:pt>
                <c:pt idx="9">
                  <c:v>47.840000152587891</c:v>
                </c:pt>
                <c:pt idx="10">
                  <c:v>50.349998474121094</c:v>
                </c:pt>
              </c:numCache>
            </c:numRef>
          </c:xVal>
          <c:yVal>
            <c:numRef>
              <c:f>Sheet1!$C$4:$C$14</c:f>
              <c:numCache>
                <c:formatCode>0</c:formatCode>
                <c:ptCount val="11"/>
                <c:pt idx="0">
                  <c:v>15219.2197265625</c:v>
                </c:pt>
                <c:pt idx="1">
                  <c:v>10709.73046875</c:v>
                </c:pt>
                <c:pt idx="2">
                  <c:v>6785.25</c:v>
                </c:pt>
                <c:pt idx="3">
                  <c:v>4008.389892578125</c:v>
                </c:pt>
                <c:pt idx="4">
                  <c:v>2593.18994140625</c:v>
                </c:pt>
                <c:pt idx="5">
                  <c:v>1732.0400390625</c:v>
                </c:pt>
                <c:pt idx="6">
                  <c:v>943.82000732421875</c:v>
                </c:pt>
                <c:pt idx="7">
                  <c:v>398.94000244140625</c:v>
                </c:pt>
                <c:pt idx="8">
                  <c:v>154.91999816894531</c:v>
                </c:pt>
                <c:pt idx="9">
                  <c:v>47.709999084472656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C1-8446-A3FD-4119B21E4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6432520"/>
        <c:axId val="276436048"/>
      </c:scatterChart>
      <c:valAx>
        <c:axId val="276432520"/>
        <c:scaling>
          <c:orientation val="minMax"/>
          <c:min val="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Delivery (TAF/m)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76436048"/>
        <c:crosses val="autoZero"/>
        <c:crossBetween val="midCat"/>
      </c:valAx>
      <c:valAx>
        <c:axId val="276436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Penalty (K$)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76432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 sz="1800"/>
            </a:pPr>
            <a:r>
              <a:rPr lang="en-US" sz="1800" dirty="0"/>
              <a:t>Shasta Linear Hydropower Penalty Surface for July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10"/>
      <c:rotY val="24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1150029188558085E-2"/>
          <c:y val="0.17631059878479635"/>
          <c:w val="0.93354349095154698"/>
          <c:h val="0.7145688560090605"/>
        </c:manualLayout>
      </c:layout>
      <c:surface3DChart>
        <c:wireframe val="0"/>
        <c:ser>
          <c:idx val="0"/>
          <c:order val="0"/>
          <c:tx>
            <c:strRef>
              <c:f>'2002'!$I$15</c:f>
              <c:strCache>
                <c:ptCount val="1"/>
                <c:pt idx="0">
                  <c:v>116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8000"/>
                    <a:tint val="50000"/>
                    <a:satMod val="300000"/>
                  </a:schemeClr>
                </a:gs>
                <a:gs pos="35000">
                  <a:schemeClr val="accent1">
                    <a:shade val="58000"/>
                    <a:tint val="37000"/>
                    <a:satMod val="300000"/>
                  </a:schemeClr>
                </a:gs>
                <a:gs pos="100000">
                  <a:schemeClr val="accent1">
                    <a:shade val="58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58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shade val="58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'2002'!$I$16:$I$25</c:f>
              <c:numCache>
                <c:formatCode>0</c:formatCode>
                <c:ptCount val="10"/>
                <c:pt idx="0">
                  <c:v>9292.7616536162805</c:v>
                </c:pt>
                <c:pt idx="1">
                  <c:v>9132.3786009487485</c:v>
                </c:pt>
                <c:pt idx="2">
                  <c:v>9054.957205400824</c:v>
                </c:pt>
                <c:pt idx="3">
                  <c:v>8978.3682089305075</c:v>
                </c:pt>
                <c:pt idx="4">
                  <c:v>8902.9327570857731</c:v>
                </c:pt>
                <c:pt idx="5">
                  <c:v>8829.0651561857485</c:v>
                </c:pt>
                <c:pt idx="6">
                  <c:v>8758.9324454136586</c:v>
                </c:pt>
                <c:pt idx="7">
                  <c:v>8704.5556876600021</c:v>
                </c:pt>
                <c:pt idx="8">
                  <c:v>8700.8857421875</c:v>
                </c:pt>
                <c:pt idx="9">
                  <c:v>8700.8857421875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BC-8742-9E7E-81416DF75809}"/>
            </c:ext>
          </c:extLst>
        </c:ser>
        <c:ser>
          <c:idx val="1"/>
          <c:order val="1"/>
          <c:tx>
            <c:strRef>
              <c:f>'2002'!$J$15</c:f>
              <c:strCache>
                <c:ptCount val="1"/>
                <c:pt idx="0">
                  <c:v>851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6000"/>
                    <a:tint val="50000"/>
                    <a:satMod val="300000"/>
                  </a:schemeClr>
                </a:gs>
                <a:gs pos="35000">
                  <a:schemeClr val="accent1">
                    <a:shade val="86000"/>
                    <a:tint val="37000"/>
                    <a:satMod val="300000"/>
                  </a:schemeClr>
                </a:gs>
                <a:gs pos="100000">
                  <a:schemeClr val="accent1">
                    <a:shade val="86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86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shade val="86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'2002'!$J$16:$J$25</c:f>
              <c:numCache>
                <c:formatCode>0</c:formatCode>
                <c:ptCount val="10"/>
                <c:pt idx="0">
                  <c:v>6270.4447590850305</c:v>
                </c:pt>
                <c:pt idx="1">
                  <c:v>6110.0617064174985</c:v>
                </c:pt>
                <c:pt idx="2">
                  <c:v>6032.640310869574</c:v>
                </c:pt>
                <c:pt idx="3">
                  <c:v>5956.0513143992575</c:v>
                </c:pt>
                <c:pt idx="4">
                  <c:v>5880.615862554524</c:v>
                </c:pt>
                <c:pt idx="5">
                  <c:v>5806.7482616544994</c:v>
                </c:pt>
                <c:pt idx="6">
                  <c:v>5736.6155508824086</c:v>
                </c:pt>
                <c:pt idx="7">
                  <c:v>5682.2387931287521</c:v>
                </c:pt>
                <c:pt idx="8">
                  <c:v>5678.56884765625</c:v>
                </c:pt>
                <c:pt idx="9">
                  <c:v>5678.56884765625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BC-8742-9E7E-81416DF75809}"/>
            </c:ext>
          </c:extLst>
        </c:ser>
        <c:ser>
          <c:idx val="2"/>
          <c:order val="2"/>
          <c:tx>
            <c:strRef>
              <c:f>'2002'!$K$15</c:f>
              <c:strCache>
                <c:ptCount val="1"/>
                <c:pt idx="0">
                  <c:v>2747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86000"/>
                    <a:tint val="50000"/>
                    <a:satMod val="300000"/>
                  </a:schemeClr>
                </a:gs>
                <a:gs pos="35000">
                  <a:schemeClr val="accent1">
                    <a:tint val="86000"/>
                    <a:tint val="37000"/>
                    <a:satMod val="300000"/>
                  </a:schemeClr>
                </a:gs>
                <a:gs pos="100000">
                  <a:schemeClr val="accent1">
                    <a:tint val="86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tint val="86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tint val="86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'2002'!$K$16:$K$25</c:f>
              <c:numCache>
                <c:formatCode>0</c:formatCode>
                <c:ptCount val="10"/>
                <c:pt idx="0">
                  <c:v>4015.2018391631555</c:v>
                </c:pt>
                <c:pt idx="1">
                  <c:v>3854.8187864956235</c:v>
                </c:pt>
                <c:pt idx="2">
                  <c:v>3777.397390947699</c:v>
                </c:pt>
                <c:pt idx="3">
                  <c:v>3700.8083944773825</c:v>
                </c:pt>
                <c:pt idx="4">
                  <c:v>3625.372942632649</c:v>
                </c:pt>
                <c:pt idx="5">
                  <c:v>3551.5053417326244</c:v>
                </c:pt>
                <c:pt idx="6">
                  <c:v>3481.3726309605336</c:v>
                </c:pt>
                <c:pt idx="7">
                  <c:v>3426.9958732068771</c:v>
                </c:pt>
                <c:pt idx="8">
                  <c:v>3423.325927734375</c:v>
                </c:pt>
                <c:pt idx="9">
                  <c:v>3423.325927734375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BC-8742-9E7E-81416DF75809}"/>
            </c:ext>
          </c:extLst>
        </c:ser>
        <c:ser>
          <c:idx val="3"/>
          <c:order val="3"/>
          <c:tx>
            <c:strRef>
              <c:f>'2002'!$L$15</c:f>
              <c:strCache>
                <c:ptCount val="1"/>
                <c:pt idx="0">
                  <c:v>4302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8000"/>
                    <a:tint val="50000"/>
                    <a:satMod val="300000"/>
                  </a:schemeClr>
                </a:gs>
                <a:gs pos="35000">
                  <a:schemeClr val="accent1">
                    <a:tint val="58000"/>
                    <a:tint val="37000"/>
                    <a:satMod val="300000"/>
                  </a:schemeClr>
                </a:gs>
                <a:gs pos="100000">
                  <a:schemeClr val="accent1">
                    <a:tint val="58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tint val="58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tint val="58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'2002'!$L$16:$L$25</c:f>
              <c:numCache>
                <c:formatCode>0</c:formatCode>
                <c:ptCount val="10"/>
                <c:pt idx="0">
                  <c:v>2518.522762014718</c:v>
                </c:pt>
                <c:pt idx="1">
                  <c:v>2358.139709347186</c:v>
                </c:pt>
                <c:pt idx="2">
                  <c:v>2280.7183137992615</c:v>
                </c:pt>
                <c:pt idx="3">
                  <c:v>2204.129317328945</c:v>
                </c:pt>
                <c:pt idx="4">
                  <c:v>2128.6938654842115</c:v>
                </c:pt>
                <c:pt idx="5">
                  <c:v>2054.8262645841869</c:v>
                </c:pt>
                <c:pt idx="6">
                  <c:v>1984.6935538120961</c:v>
                </c:pt>
                <c:pt idx="7">
                  <c:v>1930.3167960584394</c:v>
                </c:pt>
                <c:pt idx="8">
                  <c:v>1926.6468505859375</c:v>
                </c:pt>
                <c:pt idx="9">
                  <c:v>1926.6468505859375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BC-8742-9E7E-81416DF75809}"/>
            </c:ext>
          </c:extLst>
        </c:ser>
        <c:bandFmts>
          <c:bandFmt>
            <c:idx val="0"/>
            <c:spPr>
              <a:gradFill rotWithShape="1">
                <a:gsLst>
                  <a:gs pos="0">
                    <a:schemeClr val="accent1">
                      <a:shade val="47000"/>
                      <a:tint val="50000"/>
                      <a:satMod val="300000"/>
                    </a:schemeClr>
                  </a:gs>
                  <a:gs pos="35000">
                    <a:schemeClr val="accent1">
                      <a:shade val="47000"/>
                      <a:tint val="37000"/>
                      <a:satMod val="300000"/>
                    </a:schemeClr>
                  </a:gs>
                  <a:gs pos="100000">
                    <a:schemeClr val="accent1">
                      <a:shade val="47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47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47000"/>
                    <a:shade val="95000"/>
                  </a:schemeClr>
                </a:contourClr>
              </a:sp3d>
            </c:spPr>
          </c:bandFmt>
          <c:bandFmt>
            <c:idx val="1"/>
            <c:spPr>
              <a:gradFill rotWithShape="1">
                <a:gsLst>
                  <a:gs pos="0">
                    <a:schemeClr val="accent1">
                      <a:shade val="65000"/>
                      <a:tint val="50000"/>
                      <a:satMod val="300000"/>
                    </a:schemeClr>
                  </a:gs>
                  <a:gs pos="35000">
                    <a:schemeClr val="accent1">
                      <a:shade val="65000"/>
                      <a:tint val="37000"/>
                      <a:satMod val="300000"/>
                    </a:schemeClr>
                  </a:gs>
                  <a:gs pos="100000">
                    <a:schemeClr val="accent1">
                      <a:shade val="6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6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65000"/>
                    <a:shade val="95000"/>
                  </a:schemeClr>
                </a:contourClr>
              </a:sp3d>
            </c:spPr>
          </c:bandFmt>
          <c:bandFmt>
            <c:idx val="2"/>
            <c:spPr>
              <a:gradFill rotWithShape="1">
                <a:gsLst>
                  <a:gs pos="0">
                    <a:schemeClr val="accent1">
                      <a:shade val="82000"/>
                      <a:tint val="50000"/>
                      <a:satMod val="300000"/>
                    </a:schemeClr>
                  </a:gs>
                  <a:gs pos="35000">
                    <a:schemeClr val="accent1">
                      <a:shade val="82000"/>
                      <a:tint val="37000"/>
                      <a:satMod val="300000"/>
                    </a:schemeClr>
                  </a:gs>
                  <a:gs pos="100000">
                    <a:schemeClr val="accent1">
                      <a:shade val="82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82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82000"/>
                    <a:shade val="95000"/>
                  </a:schemeClr>
                </a:contourClr>
              </a:sp3d>
            </c:spPr>
          </c:bandFmt>
          <c:bandFmt>
            <c:idx val="3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95000"/>
                  </a:schemeClr>
                </a:contourClr>
              </a:sp3d>
            </c:spPr>
          </c:bandFmt>
          <c:bandFmt>
            <c:idx val="4"/>
            <c:spPr>
              <a:gradFill rotWithShape="1">
                <a:gsLst>
                  <a:gs pos="0">
                    <a:schemeClr val="accent1">
                      <a:tint val="83000"/>
                      <a:tint val="50000"/>
                      <a:satMod val="300000"/>
                    </a:schemeClr>
                  </a:gs>
                  <a:gs pos="35000">
                    <a:schemeClr val="accent1">
                      <a:tint val="83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83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83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83000"/>
                    <a:shade val="95000"/>
                  </a:schemeClr>
                </a:contourClr>
              </a:sp3d>
            </c:spPr>
          </c:bandFmt>
          <c:bandFmt>
            <c:idx val="5"/>
            <c:spPr>
              <a:gradFill rotWithShape="1">
                <a:gsLst>
                  <a:gs pos="0">
                    <a:schemeClr val="accent1">
                      <a:tint val="65000"/>
                      <a:tint val="50000"/>
                      <a:satMod val="300000"/>
                    </a:schemeClr>
                  </a:gs>
                  <a:gs pos="35000">
                    <a:schemeClr val="accent1">
                      <a:tint val="65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6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6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65000"/>
                    <a:shade val="95000"/>
                  </a:schemeClr>
                </a:contourClr>
              </a:sp3d>
            </c:spPr>
          </c:bandFmt>
          <c:bandFmt>
            <c:idx val="6"/>
            <c:spPr>
              <a:gradFill rotWithShape="1">
                <a:gsLst>
                  <a:gs pos="0">
                    <a:schemeClr val="accent1">
                      <a:tint val="48000"/>
                      <a:tint val="50000"/>
                      <a:satMod val="300000"/>
                    </a:schemeClr>
                  </a:gs>
                  <a:gs pos="35000">
                    <a:schemeClr val="accent1">
                      <a:tint val="48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48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48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48000"/>
                    <a:shade val="95000"/>
                  </a:schemeClr>
                </a:contourClr>
              </a:sp3d>
            </c:spPr>
          </c:bandFmt>
          <c:bandFmt>
            <c:idx val="7"/>
            <c:spPr>
              <a:gradFill rotWithShape="1">
                <a:gsLst>
                  <a:gs pos="0">
                    <a:schemeClr val="accent1">
                      <a:tint val="30000"/>
                      <a:tint val="50000"/>
                      <a:satMod val="300000"/>
                    </a:schemeClr>
                  </a:gs>
                  <a:gs pos="35000">
                    <a:schemeClr val="accent1">
                      <a:tint val="30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3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3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30000"/>
                    <a:shade val="95000"/>
                  </a:schemeClr>
                </a:contourClr>
              </a:sp3d>
            </c:spPr>
          </c:bandFmt>
          <c:bandFmt>
            <c:idx val="8"/>
            <c:spPr>
              <a:gradFill rotWithShape="1">
                <a:gsLst>
                  <a:gs pos="0">
                    <a:schemeClr val="accent1">
                      <a:tint val="13000"/>
                      <a:tint val="50000"/>
                      <a:satMod val="300000"/>
                    </a:schemeClr>
                  </a:gs>
                  <a:gs pos="35000">
                    <a:schemeClr val="accent1">
                      <a:tint val="13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13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13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13000"/>
                    <a:shade val="95000"/>
                  </a:schemeClr>
                </a:contourClr>
              </a:sp3d>
            </c:spPr>
          </c:bandFmt>
          <c:bandFmt>
            <c:idx val="9"/>
            <c:spPr>
              <a:gradFill rotWithShape="1">
                <a:gsLst>
                  <a:gs pos="0">
                    <a:schemeClr val="accent1">
                      <a:tint val="95000"/>
                      <a:tint val="50000"/>
                      <a:satMod val="300000"/>
                    </a:schemeClr>
                  </a:gs>
                  <a:gs pos="35000">
                    <a:schemeClr val="accent1">
                      <a:tint val="95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9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9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95000"/>
                    <a:shade val="95000"/>
                  </a:schemeClr>
                </a:contourClr>
              </a:sp3d>
            </c:spPr>
          </c:bandFmt>
          <c:bandFmt>
            <c:idx val="10"/>
            <c:spPr>
              <a:gradFill rotWithShape="1">
                <a:gsLst>
                  <a:gs pos="0">
                    <a:schemeClr val="accent1">
                      <a:tint val="78000"/>
                      <a:tint val="50000"/>
                      <a:satMod val="300000"/>
                    </a:schemeClr>
                  </a:gs>
                  <a:gs pos="35000">
                    <a:schemeClr val="accent1">
                      <a:tint val="78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78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78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78000"/>
                    <a:shade val="95000"/>
                  </a:schemeClr>
                </a:contourClr>
              </a:sp3d>
            </c:spPr>
          </c:bandFmt>
          <c:bandFmt>
            <c:idx val="11"/>
            <c:spPr>
              <a:gradFill rotWithShape="1">
                <a:gsLst>
                  <a:gs pos="0">
                    <a:schemeClr val="accent1">
                      <a:tint val="60000"/>
                      <a:tint val="50000"/>
                      <a:satMod val="300000"/>
                    </a:schemeClr>
                  </a:gs>
                  <a:gs pos="35000">
                    <a:schemeClr val="accent1">
                      <a:tint val="60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60000"/>
                    <a:shade val="95000"/>
                  </a:schemeClr>
                </a:contourClr>
              </a:sp3d>
            </c:spPr>
          </c:bandFmt>
          <c:bandFmt>
            <c:idx val="12"/>
            <c:spPr>
              <a:gradFill rotWithShape="1">
                <a:gsLst>
                  <a:gs pos="0">
                    <a:schemeClr val="accent1">
                      <a:tint val="43000"/>
                      <a:tint val="50000"/>
                      <a:satMod val="300000"/>
                    </a:schemeClr>
                  </a:gs>
                  <a:gs pos="35000">
                    <a:schemeClr val="accent1">
                      <a:tint val="43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43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43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43000"/>
                    <a:shade val="95000"/>
                  </a:schemeClr>
                </a:contourClr>
              </a:sp3d>
            </c:spPr>
          </c:bandFmt>
          <c:bandFmt>
            <c:idx val="13"/>
            <c:spPr>
              <a:gradFill rotWithShape="1">
                <a:gsLst>
                  <a:gs pos="0">
                    <a:schemeClr val="accent1">
                      <a:tint val="25000"/>
                      <a:tint val="50000"/>
                      <a:satMod val="300000"/>
                    </a:schemeClr>
                  </a:gs>
                  <a:gs pos="35000">
                    <a:schemeClr val="accent1">
                      <a:tint val="25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2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2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25000"/>
                    <a:shade val="95000"/>
                  </a:schemeClr>
                </a:contourClr>
              </a:sp3d>
            </c:spPr>
          </c:bandFmt>
          <c:bandFmt>
            <c:idx val="14"/>
            <c:spPr>
              <a:gradFill rotWithShape="1">
                <a:gsLst>
                  <a:gs pos="0">
                    <a:schemeClr val="accent1">
                      <a:tint val="8000"/>
                      <a:tint val="50000"/>
                      <a:satMod val="300000"/>
                    </a:schemeClr>
                  </a:gs>
                  <a:gs pos="35000">
                    <a:schemeClr val="accent1">
                      <a:tint val="8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8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8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8000"/>
                    <a:shade val="95000"/>
                  </a:schemeClr>
                </a:contourClr>
              </a:sp3d>
            </c:spPr>
          </c:bandFmt>
        </c:bandFmts>
        <c:axId val="276442712"/>
        <c:axId val="276439968"/>
        <c:axId val="277797856"/>
      </c:surface3DChart>
      <c:catAx>
        <c:axId val="276442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E7E6E6">
                  <a:lumMod val="50000"/>
                </a:srgbClr>
              </a:solidFill>
              <a:round/>
            </a:ln>
            <a:effectLst/>
          </c:spPr>
        </c:majorGridlines>
        <c:title>
          <c:tx>
            <c:rich>
              <a:bodyPr rot="2100000" vert="horz" anchor="ctr" anchorCtr="0"/>
              <a:lstStyle/>
              <a:p>
                <a:pPr>
                  <a:defRPr sz="1100"/>
                </a:pPr>
                <a:r>
                  <a:rPr lang="en-US" sz="1100" dirty="0"/>
                  <a:t>Release (TAF/m)</a:t>
                </a:r>
              </a:p>
            </c:rich>
          </c:tx>
          <c:layout>
            <c:manualLayout>
              <c:xMode val="edge"/>
              <c:yMode val="edge"/>
              <c:x val="0.14044302255563063"/>
              <c:y val="0.76685169768211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1050"/>
            </a:pPr>
            <a:endParaRPr lang="tr-TR"/>
          </a:p>
        </c:txPr>
        <c:crossAx val="276439968"/>
        <c:crosses val="autoZero"/>
        <c:auto val="1"/>
        <c:lblAlgn val="ctr"/>
        <c:lblOffset val="400"/>
        <c:noMultiLvlLbl val="0"/>
      </c:catAx>
      <c:valAx>
        <c:axId val="276439968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rgbClr val="E7E6E6">
                  <a:lumMod val="50000"/>
                </a:srgb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Penalty (K$)</a:t>
                </a:r>
              </a:p>
            </c:rich>
          </c:tx>
          <c:layout>
            <c:manualLayout>
              <c:xMode val="edge"/>
              <c:yMode val="edge"/>
              <c:x val="0.95075724472988365"/>
              <c:y val="0.4555267665768565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050"/>
            </a:pPr>
            <a:endParaRPr lang="tr-TR"/>
          </a:p>
        </c:txPr>
        <c:crossAx val="276442712"/>
        <c:crosses val="autoZero"/>
        <c:crossBetween val="midCat"/>
      </c:valAx>
      <c:serAx>
        <c:axId val="277797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E7E6E6">
                  <a:lumMod val="50000"/>
                </a:srgbClr>
              </a:solidFill>
              <a:round/>
            </a:ln>
            <a:effectLst/>
          </c:spPr>
        </c:majorGridlines>
        <c:title>
          <c:tx>
            <c:rich>
              <a:bodyPr rot="-600000" vert="horz"/>
              <a:lstStyle/>
              <a:p>
                <a:pPr algn="ctr" rtl="0">
                  <a:defRPr sz="1100"/>
                </a:pPr>
                <a:r>
                  <a:rPr lang="en-US" sz="1100"/>
                  <a:t>Storage (TAF)</a:t>
                </a:r>
              </a:p>
            </c:rich>
          </c:tx>
          <c:overlay val="0"/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50"/>
            </a:pPr>
            <a:endParaRPr lang="tr-TR"/>
          </a:p>
        </c:txPr>
        <c:crossAx val="276439968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rgbClr val="002060"/>
          </a:solidFill>
        </a:defRPr>
      </a:pPr>
      <a:endParaRPr lang="tr-TR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1BA66E-A525-954B-8020-3458018B006E}" type="doc">
      <dgm:prSet loTypeId="urn:microsoft.com/office/officeart/2008/layout/NameandTitleOrganizationalChart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CFE2F9A-9EA9-9246-AF7E-5502A95F27A4}">
      <dgm:prSet phldrT="[Text]" custT="1"/>
      <dgm:spPr/>
      <dgm:t>
        <a:bodyPr/>
        <a:lstStyle/>
        <a:p>
          <a:r>
            <a:rPr lang="en-US" sz="1100" dirty="0"/>
            <a:t>HOBBES</a:t>
          </a:r>
        </a:p>
      </dgm:t>
    </dgm:pt>
    <dgm:pt modelId="{851B51CA-8858-8348-B405-A7FFE7B7E2AE}" type="parTrans" cxnId="{22C5AF78-763E-674A-A033-2755DFFC2F8E}">
      <dgm:prSet/>
      <dgm:spPr/>
      <dgm:t>
        <a:bodyPr/>
        <a:lstStyle/>
        <a:p>
          <a:endParaRPr lang="en-US" sz="1600"/>
        </a:p>
      </dgm:t>
    </dgm:pt>
    <dgm:pt modelId="{DED6B44E-D6E7-6842-89F8-18B2529E4C21}" type="sibTrans" cxnId="{22C5AF78-763E-674A-A033-2755DFFC2F8E}">
      <dgm:prSet custT="1"/>
      <dgm:spPr/>
      <dgm:t>
        <a:bodyPr/>
        <a:lstStyle/>
        <a:p>
          <a:r>
            <a:rPr lang="en-US" sz="800"/>
            <a:t>Database</a:t>
          </a:r>
        </a:p>
      </dgm:t>
    </dgm:pt>
    <dgm:pt modelId="{BA546162-EA59-BE49-9654-79F6627A78A6}">
      <dgm:prSet phldrT="[Text]" custT="1"/>
      <dgm:spPr/>
      <dgm:t>
        <a:bodyPr/>
        <a:lstStyle/>
        <a:p>
          <a:r>
            <a:rPr lang="en-US" sz="1100"/>
            <a:t>CALVIN</a:t>
          </a:r>
        </a:p>
      </dgm:t>
    </dgm:pt>
    <dgm:pt modelId="{0F8498B1-3996-BD40-AD1B-35FF7327C81C}" type="parTrans" cxnId="{DEDDD2E2-EEB1-914F-AEF9-A103EF91A4C4}">
      <dgm:prSet/>
      <dgm:spPr/>
      <dgm:t>
        <a:bodyPr/>
        <a:lstStyle/>
        <a:p>
          <a:endParaRPr lang="en-US" sz="1600"/>
        </a:p>
      </dgm:t>
    </dgm:pt>
    <dgm:pt modelId="{8C625470-AA9F-F543-91C7-504660E0B3BC}" type="sibTrans" cxnId="{DEDDD2E2-EEB1-914F-AEF9-A103EF91A4C4}">
      <dgm:prSet custT="1"/>
      <dgm:spPr/>
      <dgm:t>
        <a:bodyPr/>
        <a:lstStyle/>
        <a:p>
          <a:r>
            <a:rPr lang="en-US" sz="800"/>
            <a:t>HEC-PRM</a:t>
          </a:r>
        </a:p>
      </dgm:t>
    </dgm:pt>
    <dgm:pt modelId="{5F5CB7F4-0121-8E4A-87F8-3D79CC5096C1}">
      <dgm:prSet phldrT="[Text]" custT="1"/>
      <dgm:spPr/>
      <dgm:t>
        <a:bodyPr/>
        <a:lstStyle/>
        <a:p>
          <a:r>
            <a:rPr lang="en-US" sz="1100"/>
            <a:t>CALVIN</a:t>
          </a:r>
        </a:p>
      </dgm:t>
    </dgm:pt>
    <dgm:pt modelId="{E1CD0242-FCDA-0C46-8666-1B72C86EE842}" type="parTrans" cxnId="{6C07259A-EFF3-0A42-9A9D-C12650F3D7FD}">
      <dgm:prSet/>
      <dgm:spPr/>
      <dgm:t>
        <a:bodyPr/>
        <a:lstStyle/>
        <a:p>
          <a:endParaRPr lang="en-US" sz="1600"/>
        </a:p>
      </dgm:t>
    </dgm:pt>
    <dgm:pt modelId="{1980EF20-3A84-7943-BC22-957ACDA82CD2}" type="sibTrans" cxnId="{6C07259A-EFF3-0A42-9A9D-C12650F3D7FD}">
      <dgm:prSet custT="1"/>
      <dgm:spPr/>
      <dgm:t>
        <a:bodyPr/>
        <a:lstStyle/>
        <a:p>
          <a:r>
            <a:rPr lang="en-US" sz="700"/>
            <a:t>Python version</a:t>
          </a:r>
        </a:p>
      </dgm:t>
    </dgm:pt>
    <dgm:pt modelId="{3BA05F52-7F01-8E41-93BA-427D4DB548EB}">
      <dgm:prSet phldrT="[Text]" custT="1"/>
      <dgm:spPr/>
      <dgm:t>
        <a:bodyPr/>
        <a:lstStyle/>
        <a:p>
          <a:r>
            <a:rPr lang="en-US" sz="1100"/>
            <a:t>Water-Energy</a:t>
          </a:r>
        </a:p>
      </dgm:t>
    </dgm:pt>
    <dgm:pt modelId="{657CBC4D-3031-2145-848F-919F10926264}" type="parTrans" cxnId="{D37C7C62-7AB6-1747-8FA6-C81A888B9057}">
      <dgm:prSet/>
      <dgm:spPr/>
      <dgm:t>
        <a:bodyPr/>
        <a:lstStyle/>
        <a:p>
          <a:endParaRPr lang="en-US" sz="1600"/>
        </a:p>
      </dgm:t>
    </dgm:pt>
    <dgm:pt modelId="{626B0406-4A06-934A-B667-9068B0C59811}" type="sibTrans" cxnId="{D37C7C62-7AB6-1747-8FA6-C81A888B9057}">
      <dgm:prSet custT="1"/>
      <dgm:spPr/>
      <dgm:t>
        <a:bodyPr/>
        <a:lstStyle/>
        <a:p>
          <a:r>
            <a:rPr lang="en-US" sz="800"/>
            <a:t>network-flow</a:t>
          </a:r>
        </a:p>
      </dgm:t>
    </dgm:pt>
    <dgm:pt modelId="{8A9F3D9B-9588-6249-BD2D-65C5C7AF9014}">
      <dgm:prSet phldrT="[Text]" custT="1"/>
      <dgm:spPr/>
      <dgm:t>
        <a:bodyPr/>
        <a:lstStyle/>
        <a:p>
          <a:r>
            <a:rPr lang="en-US" sz="1100"/>
            <a:t>Other models</a:t>
          </a:r>
        </a:p>
      </dgm:t>
    </dgm:pt>
    <dgm:pt modelId="{79CBAD23-C235-B045-8E84-EB9BD02D88B0}" type="parTrans" cxnId="{22C9D47B-6BD4-E24A-9AA5-D0864B478520}">
      <dgm:prSet/>
      <dgm:spPr/>
      <dgm:t>
        <a:bodyPr/>
        <a:lstStyle/>
        <a:p>
          <a:endParaRPr lang="en-US" sz="1600"/>
        </a:p>
      </dgm:t>
    </dgm:pt>
    <dgm:pt modelId="{458943CF-33A4-C045-A916-7FC665B1ECB2}" type="sibTrans" cxnId="{22C9D47B-6BD4-E24A-9AA5-D0864B478520}">
      <dgm:prSet custT="1"/>
      <dgm:spPr/>
      <dgm:t>
        <a:bodyPr/>
        <a:lstStyle/>
        <a:p>
          <a:r>
            <a:rPr lang="en-US" sz="800"/>
            <a:t>...</a:t>
          </a:r>
        </a:p>
      </dgm:t>
    </dgm:pt>
    <dgm:pt modelId="{B628C087-96C8-014B-AB35-F2B367CFF590}" type="pres">
      <dgm:prSet presAssocID="{B31BA66E-A525-954B-8020-3458018B006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A7BC0A-BBFD-1F41-A922-9668D95081F8}" type="pres">
      <dgm:prSet presAssocID="{1CFE2F9A-9EA9-9246-AF7E-5502A95F27A4}" presName="hierRoot1" presStyleCnt="0">
        <dgm:presLayoutVars>
          <dgm:hierBranch val="init"/>
        </dgm:presLayoutVars>
      </dgm:prSet>
      <dgm:spPr/>
    </dgm:pt>
    <dgm:pt modelId="{EE10BD31-609D-8B44-B8BD-9EFC44EB852F}" type="pres">
      <dgm:prSet presAssocID="{1CFE2F9A-9EA9-9246-AF7E-5502A95F27A4}" presName="rootComposite1" presStyleCnt="0"/>
      <dgm:spPr/>
    </dgm:pt>
    <dgm:pt modelId="{94583F04-B858-BF48-BC83-0982DD608BC0}" type="pres">
      <dgm:prSet presAssocID="{1CFE2F9A-9EA9-9246-AF7E-5502A95F27A4}" presName="rootText1" presStyleLbl="node0" presStyleIdx="0" presStyleCnt="1">
        <dgm:presLayoutVars>
          <dgm:chMax/>
          <dgm:chPref val="3"/>
        </dgm:presLayoutVars>
      </dgm:prSet>
      <dgm:spPr/>
    </dgm:pt>
    <dgm:pt modelId="{535162D0-3B68-2D4D-B2ED-10D6B572F1F9}" type="pres">
      <dgm:prSet presAssocID="{1CFE2F9A-9EA9-9246-AF7E-5502A95F27A4}" presName="titleText1" presStyleLbl="fgAcc0" presStyleIdx="0" presStyleCnt="1">
        <dgm:presLayoutVars>
          <dgm:chMax val="0"/>
          <dgm:chPref val="0"/>
        </dgm:presLayoutVars>
      </dgm:prSet>
      <dgm:spPr/>
    </dgm:pt>
    <dgm:pt modelId="{A3C578DE-326C-C347-A986-CC0CF4E22408}" type="pres">
      <dgm:prSet presAssocID="{1CFE2F9A-9EA9-9246-AF7E-5502A95F27A4}" presName="rootConnector1" presStyleLbl="node1" presStyleIdx="0" presStyleCnt="4"/>
      <dgm:spPr/>
    </dgm:pt>
    <dgm:pt modelId="{C74A17F0-1936-6143-963F-80FC3FBA2AB4}" type="pres">
      <dgm:prSet presAssocID="{1CFE2F9A-9EA9-9246-AF7E-5502A95F27A4}" presName="hierChild2" presStyleCnt="0"/>
      <dgm:spPr/>
    </dgm:pt>
    <dgm:pt modelId="{308291DF-6D63-1F4C-BCAA-043F1B15C05A}" type="pres">
      <dgm:prSet presAssocID="{0F8498B1-3996-BD40-AD1B-35FF7327C81C}" presName="Name37" presStyleLbl="parChTrans1D2" presStyleIdx="0" presStyleCnt="4"/>
      <dgm:spPr/>
    </dgm:pt>
    <dgm:pt modelId="{50667548-9260-9E41-9841-2F0274582C90}" type="pres">
      <dgm:prSet presAssocID="{BA546162-EA59-BE49-9654-79F6627A78A6}" presName="hierRoot2" presStyleCnt="0">
        <dgm:presLayoutVars>
          <dgm:hierBranch val="init"/>
        </dgm:presLayoutVars>
      </dgm:prSet>
      <dgm:spPr/>
    </dgm:pt>
    <dgm:pt modelId="{61EEC606-0D46-9D42-98D4-E9961D818ABD}" type="pres">
      <dgm:prSet presAssocID="{BA546162-EA59-BE49-9654-79F6627A78A6}" presName="rootComposite" presStyleCnt="0"/>
      <dgm:spPr/>
    </dgm:pt>
    <dgm:pt modelId="{2114B73C-BCCC-3A4C-857D-9FEDBBB39DEA}" type="pres">
      <dgm:prSet presAssocID="{BA546162-EA59-BE49-9654-79F6627A78A6}" presName="rootText" presStyleLbl="node1" presStyleIdx="0" presStyleCnt="4">
        <dgm:presLayoutVars>
          <dgm:chMax/>
          <dgm:chPref val="3"/>
        </dgm:presLayoutVars>
      </dgm:prSet>
      <dgm:spPr/>
    </dgm:pt>
    <dgm:pt modelId="{E62F048D-EA81-154B-A6EE-AB67CC8D4543}" type="pres">
      <dgm:prSet presAssocID="{BA546162-EA59-BE49-9654-79F6627A78A6}" presName="titleText2" presStyleLbl="fgAcc1" presStyleIdx="0" presStyleCnt="4">
        <dgm:presLayoutVars>
          <dgm:chMax val="0"/>
          <dgm:chPref val="0"/>
        </dgm:presLayoutVars>
      </dgm:prSet>
      <dgm:spPr/>
    </dgm:pt>
    <dgm:pt modelId="{25CA951C-317F-F541-9C50-FDCC7A2FA563}" type="pres">
      <dgm:prSet presAssocID="{BA546162-EA59-BE49-9654-79F6627A78A6}" presName="rootConnector" presStyleLbl="node2" presStyleIdx="0" presStyleCnt="0"/>
      <dgm:spPr/>
    </dgm:pt>
    <dgm:pt modelId="{7B37928B-E9D8-A24B-A2AA-4AB44C3D1CC6}" type="pres">
      <dgm:prSet presAssocID="{BA546162-EA59-BE49-9654-79F6627A78A6}" presName="hierChild4" presStyleCnt="0"/>
      <dgm:spPr/>
    </dgm:pt>
    <dgm:pt modelId="{E83F6B0B-AD6D-204F-9BE5-C95A61C3433F}" type="pres">
      <dgm:prSet presAssocID="{BA546162-EA59-BE49-9654-79F6627A78A6}" presName="hierChild5" presStyleCnt="0"/>
      <dgm:spPr/>
    </dgm:pt>
    <dgm:pt modelId="{E7A068B7-5C64-2044-A544-2D015D67A237}" type="pres">
      <dgm:prSet presAssocID="{E1CD0242-FCDA-0C46-8666-1B72C86EE842}" presName="Name37" presStyleLbl="parChTrans1D2" presStyleIdx="1" presStyleCnt="4"/>
      <dgm:spPr/>
    </dgm:pt>
    <dgm:pt modelId="{4B074A82-4DED-DF4A-9A53-9DA616755469}" type="pres">
      <dgm:prSet presAssocID="{5F5CB7F4-0121-8E4A-87F8-3D79CC5096C1}" presName="hierRoot2" presStyleCnt="0">
        <dgm:presLayoutVars>
          <dgm:hierBranch val="init"/>
        </dgm:presLayoutVars>
      </dgm:prSet>
      <dgm:spPr/>
    </dgm:pt>
    <dgm:pt modelId="{91ED352E-8E60-274F-9332-8BC0ECBF248B}" type="pres">
      <dgm:prSet presAssocID="{5F5CB7F4-0121-8E4A-87F8-3D79CC5096C1}" presName="rootComposite" presStyleCnt="0"/>
      <dgm:spPr/>
    </dgm:pt>
    <dgm:pt modelId="{E8BB7D8D-6F83-2A46-9D9E-65C568B42514}" type="pres">
      <dgm:prSet presAssocID="{5F5CB7F4-0121-8E4A-87F8-3D79CC5096C1}" presName="rootText" presStyleLbl="node1" presStyleIdx="1" presStyleCnt="4">
        <dgm:presLayoutVars>
          <dgm:chMax/>
          <dgm:chPref val="3"/>
        </dgm:presLayoutVars>
      </dgm:prSet>
      <dgm:spPr/>
    </dgm:pt>
    <dgm:pt modelId="{85351828-97BB-7C47-9399-61889C30C78E}" type="pres">
      <dgm:prSet presAssocID="{5F5CB7F4-0121-8E4A-87F8-3D79CC5096C1}" presName="titleText2" presStyleLbl="fgAcc1" presStyleIdx="1" presStyleCnt="4">
        <dgm:presLayoutVars>
          <dgm:chMax val="0"/>
          <dgm:chPref val="0"/>
        </dgm:presLayoutVars>
      </dgm:prSet>
      <dgm:spPr/>
    </dgm:pt>
    <dgm:pt modelId="{00CBC300-6DA4-2949-9F9E-3819342706AA}" type="pres">
      <dgm:prSet presAssocID="{5F5CB7F4-0121-8E4A-87F8-3D79CC5096C1}" presName="rootConnector" presStyleLbl="node2" presStyleIdx="0" presStyleCnt="0"/>
      <dgm:spPr/>
    </dgm:pt>
    <dgm:pt modelId="{48EFDC89-A0CE-714A-9CC3-8B4B4873B1C4}" type="pres">
      <dgm:prSet presAssocID="{5F5CB7F4-0121-8E4A-87F8-3D79CC5096C1}" presName="hierChild4" presStyleCnt="0"/>
      <dgm:spPr/>
    </dgm:pt>
    <dgm:pt modelId="{A17DD6CF-F752-4541-B1A3-D774CE080D87}" type="pres">
      <dgm:prSet presAssocID="{5F5CB7F4-0121-8E4A-87F8-3D79CC5096C1}" presName="hierChild5" presStyleCnt="0"/>
      <dgm:spPr/>
    </dgm:pt>
    <dgm:pt modelId="{CC13D477-BE0A-434A-8650-0BFA43418ECD}" type="pres">
      <dgm:prSet presAssocID="{657CBC4D-3031-2145-848F-919F10926264}" presName="Name37" presStyleLbl="parChTrans1D2" presStyleIdx="2" presStyleCnt="4"/>
      <dgm:spPr/>
    </dgm:pt>
    <dgm:pt modelId="{B4531ACE-2794-4F49-A2C2-54BF86D154AE}" type="pres">
      <dgm:prSet presAssocID="{3BA05F52-7F01-8E41-93BA-427D4DB548EB}" presName="hierRoot2" presStyleCnt="0">
        <dgm:presLayoutVars>
          <dgm:hierBranch val="init"/>
        </dgm:presLayoutVars>
      </dgm:prSet>
      <dgm:spPr/>
    </dgm:pt>
    <dgm:pt modelId="{6AB9E93A-465A-9C4C-8E69-B66285490BD9}" type="pres">
      <dgm:prSet presAssocID="{3BA05F52-7F01-8E41-93BA-427D4DB548EB}" presName="rootComposite" presStyleCnt="0"/>
      <dgm:spPr/>
    </dgm:pt>
    <dgm:pt modelId="{F66E1AEE-DEED-2C4C-B7EF-5FA145B9460B}" type="pres">
      <dgm:prSet presAssocID="{3BA05F52-7F01-8E41-93BA-427D4DB548EB}" presName="rootText" presStyleLbl="node1" presStyleIdx="2" presStyleCnt="4">
        <dgm:presLayoutVars>
          <dgm:chMax/>
          <dgm:chPref val="3"/>
        </dgm:presLayoutVars>
      </dgm:prSet>
      <dgm:spPr/>
    </dgm:pt>
    <dgm:pt modelId="{21792016-DB23-4E4D-A0E1-575B70139000}" type="pres">
      <dgm:prSet presAssocID="{3BA05F52-7F01-8E41-93BA-427D4DB548EB}" presName="titleText2" presStyleLbl="fgAcc1" presStyleIdx="2" presStyleCnt="4">
        <dgm:presLayoutVars>
          <dgm:chMax val="0"/>
          <dgm:chPref val="0"/>
        </dgm:presLayoutVars>
      </dgm:prSet>
      <dgm:spPr/>
    </dgm:pt>
    <dgm:pt modelId="{B830086D-A0C8-F444-B1D6-E5DD847F5C74}" type="pres">
      <dgm:prSet presAssocID="{3BA05F52-7F01-8E41-93BA-427D4DB548EB}" presName="rootConnector" presStyleLbl="node2" presStyleIdx="0" presStyleCnt="0"/>
      <dgm:spPr/>
    </dgm:pt>
    <dgm:pt modelId="{8F2E487B-B377-0A43-9B9F-CBFB4DF70872}" type="pres">
      <dgm:prSet presAssocID="{3BA05F52-7F01-8E41-93BA-427D4DB548EB}" presName="hierChild4" presStyleCnt="0"/>
      <dgm:spPr/>
    </dgm:pt>
    <dgm:pt modelId="{DB3F4C8A-DD5A-0445-9269-C59A08B52F5C}" type="pres">
      <dgm:prSet presAssocID="{3BA05F52-7F01-8E41-93BA-427D4DB548EB}" presName="hierChild5" presStyleCnt="0"/>
      <dgm:spPr/>
    </dgm:pt>
    <dgm:pt modelId="{DB1FA27E-6182-4547-B48A-9B9616AFAE94}" type="pres">
      <dgm:prSet presAssocID="{79CBAD23-C235-B045-8E84-EB9BD02D88B0}" presName="Name37" presStyleLbl="parChTrans1D2" presStyleIdx="3" presStyleCnt="4"/>
      <dgm:spPr/>
    </dgm:pt>
    <dgm:pt modelId="{10929836-A1FF-5A46-A549-42265361A33F}" type="pres">
      <dgm:prSet presAssocID="{8A9F3D9B-9588-6249-BD2D-65C5C7AF9014}" presName="hierRoot2" presStyleCnt="0">
        <dgm:presLayoutVars>
          <dgm:hierBranch val="init"/>
        </dgm:presLayoutVars>
      </dgm:prSet>
      <dgm:spPr/>
    </dgm:pt>
    <dgm:pt modelId="{CCF5C874-BFDE-5D4C-ABB4-13C66C856CDE}" type="pres">
      <dgm:prSet presAssocID="{8A9F3D9B-9588-6249-BD2D-65C5C7AF9014}" presName="rootComposite" presStyleCnt="0"/>
      <dgm:spPr/>
    </dgm:pt>
    <dgm:pt modelId="{3EA93F8F-08E2-9E42-BD90-E13526CA9BA2}" type="pres">
      <dgm:prSet presAssocID="{8A9F3D9B-9588-6249-BD2D-65C5C7AF9014}" presName="rootText" presStyleLbl="node1" presStyleIdx="3" presStyleCnt="4">
        <dgm:presLayoutVars>
          <dgm:chMax/>
          <dgm:chPref val="3"/>
        </dgm:presLayoutVars>
      </dgm:prSet>
      <dgm:spPr/>
    </dgm:pt>
    <dgm:pt modelId="{1A951322-0AE2-B144-B3C9-DD379073CA2E}" type="pres">
      <dgm:prSet presAssocID="{8A9F3D9B-9588-6249-BD2D-65C5C7AF9014}" presName="titleText2" presStyleLbl="fgAcc1" presStyleIdx="3" presStyleCnt="4">
        <dgm:presLayoutVars>
          <dgm:chMax val="0"/>
          <dgm:chPref val="0"/>
        </dgm:presLayoutVars>
      </dgm:prSet>
      <dgm:spPr/>
    </dgm:pt>
    <dgm:pt modelId="{050A7DAF-5522-2C4B-815D-D440E3C0D1FF}" type="pres">
      <dgm:prSet presAssocID="{8A9F3D9B-9588-6249-BD2D-65C5C7AF9014}" presName="rootConnector" presStyleLbl="node2" presStyleIdx="0" presStyleCnt="0"/>
      <dgm:spPr/>
    </dgm:pt>
    <dgm:pt modelId="{182A64AB-0F47-694E-9865-C12494A10095}" type="pres">
      <dgm:prSet presAssocID="{8A9F3D9B-9588-6249-BD2D-65C5C7AF9014}" presName="hierChild4" presStyleCnt="0"/>
      <dgm:spPr/>
    </dgm:pt>
    <dgm:pt modelId="{5658B5F5-810C-8147-A869-2F40E70661CF}" type="pres">
      <dgm:prSet presAssocID="{8A9F3D9B-9588-6249-BD2D-65C5C7AF9014}" presName="hierChild5" presStyleCnt="0"/>
      <dgm:spPr/>
    </dgm:pt>
    <dgm:pt modelId="{536EE55A-6820-0E45-A528-B3B9C8B1EA22}" type="pres">
      <dgm:prSet presAssocID="{1CFE2F9A-9EA9-9246-AF7E-5502A95F27A4}" presName="hierChild3" presStyleCnt="0"/>
      <dgm:spPr/>
    </dgm:pt>
  </dgm:ptLst>
  <dgm:cxnLst>
    <dgm:cxn modelId="{878F1617-B9A5-CA44-BFBE-E80F94B0A31E}" type="presOf" srcId="{5F5CB7F4-0121-8E4A-87F8-3D79CC5096C1}" destId="{E8BB7D8D-6F83-2A46-9D9E-65C568B42514}" srcOrd="0" destOrd="0" presId="urn:microsoft.com/office/officeart/2008/layout/NameandTitleOrganizationalChart"/>
    <dgm:cxn modelId="{A7C4761F-FE60-2F4B-99B3-7C0A38F91189}" type="presOf" srcId="{458943CF-33A4-C045-A916-7FC665B1ECB2}" destId="{1A951322-0AE2-B144-B3C9-DD379073CA2E}" srcOrd="0" destOrd="0" presId="urn:microsoft.com/office/officeart/2008/layout/NameandTitleOrganizationalChart"/>
    <dgm:cxn modelId="{2CE10121-8B27-F346-A839-D2F6948CC0B0}" type="presOf" srcId="{B31BA66E-A525-954B-8020-3458018B006E}" destId="{B628C087-96C8-014B-AB35-F2B367CFF590}" srcOrd="0" destOrd="0" presId="urn:microsoft.com/office/officeart/2008/layout/NameandTitleOrganizationalChart"/>
    <dgm:cxn modelId="{7C17A358-9BAF-774A-A720-21FFC1E561D2}" type="presOf" srcId="{3BA05F52-7F01-8E41-93BA-427D4DB548EB}" destId="{B830086D-A0C8-F444-B1D6-E5DD847F5C74}" srcOrd="1" destOrd="0" presId="urn:microsoft.com/office/officeart/2008/layout/NameandTitleOrganizationalChart"/>
    <dgm:cxn modelId="{A9536F5D-8BF2-C24D-924C-CD43BADF9BF5}" type="presOf" srcId="{1CFE2F9A-9EA9-9246-AF7E-5502A95F27A4}" destId="{A3C578DE-326C-C347-A986-CC0CF4E22408}" srcOrd="1" destOrd="0" presId="urn:microsoft.com/office/officeart/2008/layout/NameandTitleOrganizationalChart"/>
    <dgm:cxn modelId="{D37C7C62-7AB6-1747-8FA6-C81A888B9057}" srcId="{1CFE2F9A-9EA9-9246-AF7E-5502A95F27A4}" destId="{3BA05F52-7F01-8E41-93BA-427D4DB548EB}" srcOrd="2" destOrd="0" parTransId="{657CBC4D-3031-2145-848F-919F10926264}" sibTransId="{626B0406-4A06-934A-B667-9068B0C59811}"/>
    <dgm:cxn modelId="{22C5AF78-763E-674A-A033-2755DFFC2F8E}" srcId="{B31BA66E-A525-954B-8020-3458018B006E}" destId="{1CFE2F9A-9EA9-9246-AF7E-5502A95F27A4}" srcOrd="0" destOrd="0" parTransId="{851B51CA-8858-8348-B405-A7FFE7B7E2AE}" sibTransId="{DED6B44E-D6E7-6842-89F8-18B2529E4C21}"/>
    <dgm:cxn modelId="{22C9D47B-6BD4-E24A-9AA5-D0864B478520}" srcId="{1CFE2F9A-9EA9-9246-AF7E-5502A95F27A4}" destId="{8A9F3D9B-9588-6249-BD2D-65C5C7AF9014}" srcOrd="3" destOrd="0" parTransId="{79CBAD23-C235-B045-8E84-EB9BD02D88B0}" sibTransId="{458943CF-33A4-C045-A916-7FC665B1ECB2}"/>
    <dgm:cxn modelId="{1217FD86-EB8C-3242-A6AE-8350F58448C7}" type="presOf" srcId="{1CFE2F9A-9EA9-9246-AF7E-5502A95F27A4}" destId="{94583F04-B858-BF48-BC83-0982DD608BC0}" srcOrd="0" destOrd="0" presId="urn:microsoft.com/office/officeart/2008/layout/NameandTitleOrganizationalChart"/>
    <dgm:cxn modelId="{E9F3CD8D-3430-394C-877A-4272E5C4B24D}" type="presOf" srcId="{5F5CB7F4-0121-8E4A-87F8-3D79CC5096C1}" destId="{00CBC300-6DA4-2949-9F9E-3819342706AA}" srcOrd="1" destOrd="0" presId="urn:microsoft.com/office/officeart/2008/layout/NameandTitleOrganizationalChart"/>
    <dgm:cxn modelId="{22A4C292-704F-7142-B350-B64D06695A5A}" type="presOf" srcId="{8C625470-AA9F-F543-91C7-504660E0B3BC}" destId="{E62F048D-EA81-154B-A6EE-AB67CC8D4543}" srcOrd="0" destOrd="0" presId="urn:microsoft.com/office/officeart/2008/layout/NameandTitleOrganizationalChart"/>
    <dgm:cxn modelId="{6C07259A-EFF3-0A42-9A9D-C12650F3D7FD}" srcId="{1CFE2F9A-9EA9-9246-AF7E-5502A95F27A4}" destId="{5F5CB7F4-0121-8E4A-87F8-3D79CC5096C1}" srcOrd="1" destOrd="0" parTransId="{E1CD0242-FCDA-0C46-8666-1B72C86EE842}" sibTransId="{1980EF20-3A84-7943-BC22-957ACDA82CD2}"/>
    <dgm:cxn modelId="{F5B6EB9A-98BF-264A-8EEC-61F3AE4635D4}" type="presOf" srcId="{DED6B44E-D6E7-6842-89F8-18B2529E4C21}" destId="{535162D0-3B68-2D4D-B2ED-10D6B572F1F9}" srcOrd="0" destOrd="0" presId="urn:microsoft.com/office/officeart/2008/layout/NameandTitleOrganizationalChart"/>
    <dgm:cxn modelId="{0FC41FAA-7988-F44F-A628-9B3C9EB94468}" type="presOf" srcId="{8A9F3D9B-9588-6249-BD2D-65C5C7AF9014}" destId="{050A7DAF-5522-2C4B-815D-D440E3C0D1FF}" srcOrd="1" destOrd="0" presId="urn:microsoft.com/office/officeart/2008/layout/NameandTitleOrganizationalChart"/>
    <dgm:cxn modelId="{9AF3C6BC-9A92-CC4C-8E6F-99E2BCB83F54}" type="presOf" srcId="{626B0406-4A06-934A-B667-9068B0C59811}" destId="{21792016-DB23-4E4D-A0E1-575B70139000}" srcOrd="0" destOrd="0" presId="urn:microsoft.com/office/officeart/2008/layout/NameandTitleOrganizationalChart"/>
    <dgm:cxn modelId="{70D082C2-0BE7-CC47-BD98-087BFC7D1681}" type="presOf" srcId="{0F8498B1-3996-BD40-AD1B-35FF7327C81C}" destId="{308291DF-6D63-1F4C-BCAA-043F1B15C05A}" srcOrd="0" destOrd="0" presId="urn:microsoft.com/office/officeart/2008/layout/NameandTitleOrganizationalChart"/>
    <dgm:cxn modelId="{F02E98C4-C446-D140-8CFC-0A27208CE50D}" type="presOf" srcId="{3BA05F52-7F01-8E41-93BA-427D4DB548EB}" destId="{F66E1AEE-DEED-2C4C-B7EF-5FA145B9460B}" srcOrd="0" destOrd="0" presId="urn:microsoft.com/office/officeart/2008/layout/NameandTitleOrganizationalChart"/>
    <dgm:cxn modelId="{3FBC74CD-3962-1643-9FE7-B9F4C5EEA012}" type="presOf" srcId="{8A9F3D9B-9588-6249-BD2D-65C5C7AF9014}" destId="{3EA93F8F-08E2-9E42-BD90-E13526CA9BA2}" srcOrd="0" destOrd="0" presId="urn:microsoft.com/office/officeart/2008/layout/NameandTitleOrganizationalChart"/>
    <dgm:cxn modelId="{DEDDD2E2-EEB1-914F-AEF9-A103EF91A4C4}" srcId="{1CFE2F9A-9EA9-9246-AF7E-5502A95F27A4}" destId="{BA546162-EA59-BE49-9654-79F6627A78A6}" srcOrd="0" destOrd="0" parTransId="{0F8498B1-3996-BD40-AD1B-35FF7327C81C}" sibTransId="{8C625470-AA9F-F543-91C7-504660E0B3BC}"/>
    <dgm:cxn modelId="{A38BE3E3-0619-1B4D-B0E1-191B4ADEDBE5}" type="presOf" srcId="{79CBAD23-C235-B045-8E84-EB9BD02D88B0}" destId="{DB1FA27E-6182-4547-B48A-9B9616AFAE94}" srcOrd="0" destOrd="0" presId="urn:microsoft.com/office/officeart/2008/layout/NameandTitleOrganizationalChart"/>
    <dgm:cxn modelId="{08D5CFE4-D7A0-9740-90DF-5D509EF0D87D}" type="presOf" srcId="{E1CD0242-FCDA-0C46-8666-1B72C86EE842}" destId="{E7A068B7-5C64-2044-A544-2D015D67A237}" srcOrd="0" destOrd="0" presId="urn:microsoft.com/office/officeart/2008/layout/NameandTitleOrganizationalChart"/>
    <dgm:cxn modelId="{69EB5EE7-887B-9A43-8130-98C259F8395D}" type="presOf" srcId="{BA546162-EA59-BE49-9654-79F6627A78A6}" destId="{25CA951C-317F-F541-9C50-FDCC7A2FA563}" srcOrd="1" destOrd="0" presId="urn:microsoft.com/office/officeart/2008/layout/NameandTitleOrganizationalChart"/>
    <dgm:cxn modelId="{6B24D3E7-42D1-6C4C-A279-05760EDAA940}" type="presOf" srcId="{657CBC4D-3031-2145-848F-919F10926264}" destId="{CC13D477-BE0A-434A-8650-0BFA43418ECD}" srcOrd="0" destOrd="0" presId="urn:microsoft.com/office/officeart/2008/layout/NameandTitleOrganizationalChart"/>
    <dgm:cxn modelId="{7A2124E8-7A03-A24F-B960-ED766528BF3A}" type="presOf" srcId="{1980EF20-3A84-7943-BC22-957ACDA82CD2}" destId="{85351828-97BB-7C47-9399-61889C30C78E}" srcOrd="0" destOrd="0" presId="urn:microsoft.com/office/officeart/2008/layout/NameandTitleOrganizationalChart"/>
    <dgm:cxn modelId="{08A338F6-1933-7B4E-87F8-8F53D8D01613}" type="presOf" srcId="{BA546162-EA59-BE49-9654-79F6627A78A6}" destId="{2114B73C-BCCC-3A4C-857D-9FEDBBB39DEA}" srcOrd="0" destOrd="0" presId="urn:microsoft.com/office/officeart/2008/layout/NameandTitleOrganizationalChart"/>
    <dgm:cxn modelId="{8B939C6E-2DD8-C145-AE83-1D6B05CAF761}" type="presParOf" srcId="{B628C087-96C8-014B-AB35-F2B367CFF590}" destId="{B4A7BC0A-BBFD-1F41-A922-9668D95081F8}" srcOrd="0" destOrd="0" presId="urn:microsoft.com/office/officeart/2008/layout/NameandTitleOrganizationalChart"/>
    <dgm:cxn modelId="{B881DEBA-584A-7746-AE0C-A954B655385D}" type="presParOf" srcId="{B4A7BC0A-BBFD-1F41-A922-9668D95081F8}" destId="{EE10BD31-609D-8B44-B8BD-9EFC44EB852F}" srcOrd="0" destOrd="0" presId="urn:microsoft.com/office/officeart/2008/layout/NameandTitleOrganizationalChart"/>
    <dgm:cxn modelId="{6AF025DE-C346-684F-93CC-3DF68FCDDF43}" type="presParOf" srcId="{EE10BD31-609D-8B44-B8BD-9EFC44EB852F}" destId="{94583F04-B858-BF48-BC83-0982DD608BC0}" srcOrd="0" destOrd="0" presId="urn:microsoft.com/office/officeart/2008/layout/NameandTitleOrganizationalChart"/>
    <dgm:cxn modelId="{B5259174-5379-AF4E-9008-A36EF67600E3}" type="presParOf" srcId="{EE10BD31-609D-8B44-B8BD-9EFC44EB852F}" destId="{535162D0-3B68-2D4D-B2ED-10D6B572F1F9}" srcOrd="1" destOrd="0" presId="urn:microsoft.com/office/officeart/2008/layout/NameandTitleOrganizationalChart"/>
    <dgm:cxn modelId="{F384032E-4A5D-AC41-9BE5-F2C3369E13A9}" type="presParOf" srcId="{EE10BD31-609D-8B44-B8BD-9EFC44EB852F}" destId="{A3C578DE-326C-C347-A986-CC0CF4E22408}" srcOrd="2" destOrd="0" presId="urn:microsoft.com/office/officeart/2008/layout/NameandTitleOrganizationalChart"/>
    <dgm:cxn modelId="{A9E00C5D-178F-8C4B-B3F4-273BD48AF10C}" type="presParOf" srcId="{B4A7BC0A-BBFD-1F41-A922-9668D95081F8}" destId="{C74A17F0-1936-6143-963F-80FC3FBA2AB4}" srcOrd="1" destOrd="0" presId="urn:microsoft.com/office/officeart/2008/layout/NameandTitleOrganizationalChart"/>
    <dgm:cxn modelId="{035D766F-9C1C-344F-8DC2-1BED9AE491CE}" type="presParOf" srcId="{C74A17F0-1936-6143-963F-80FC3FBA2AB4}" destId="{308291DF-6D63-1F4C-BCAA-043F1B15C05A}" srcOrd="0" destOrd="0" presId="urn:microsoft.com/office/officeart/2008/layout/NameandTitleOrganizationalChart"/>
    <dgm:cxn modelId="{A5D82326-2824-AB40-948D-7F34DB21AADE}" type="presParOf" srcId="{C74A17F0-1936-6143-963F-80FC3FBA2AB4}" destId="{50667548-9260-9E41-9841-2F0274582C90}" srcOrd="1" destOrd="0" presId="urn:microsoft.com/office/officeart/2008/layout/NameandTitleOrganizationalChart"/>
    <dgm:cxn modelId="{9DCA5695-8D5D-4149-8D12-E5233DC6AFFA}" type="presParOf" srcId="{50667548-9260-9E41-9841-2F0274582C90}" destId="{61EEC606-0D46-9D42-98D4-E9961D818ABD}" srcOrd="0" destOrd="0" presId="urn:microsoft.com/office/officeart/2008/layout/NameandTitleOrganizationalChart"/>
    <dgm:cxn modelId="{6B520E31-EBBA-914B-81A7-3DD33703E1A2}" type="presParOf" srcId="{61EEC606-0D46-9D42-98D4-E9961D818ABD}" destId="{2114B73C-BCCC-3A4C-857D-9FEDBBB39DEA}" srcOrd="0" destOrd="0" presId="urn:microsoft.com/office/officeart/2008/layout/NameandTitleOrganizationalChart"/>
    <dgm:cxn modelId="{284DB62D-A963-2941-9CB2-2F486F223DD4}" type="presParOf" srcId="{61EEC606-0D46-9D42-98D4-E9961D818ABD}" destId="{E62F048D-EA81-154B-A6EE-AB67CC8D4543}" srcOrd="1" destOrd="0" presId="urn:microsoft.com/office/officeart/2008/layout/NameandTitleOrganizationalChart"/>
    <dgm:cxn modelId="{2CA8D022-ACE7-EB4F-91B9-E194FD08516A}" type="presParOf" srcId="{61EEC606-0D46-9D42-98D4-E9961D818ABD}" destId="{25CA951C-317F-F541-9C50-FDCC7A2FA563}" srcOrd="2" destOrd="0" presId="urn:microsoft.com/office/officeart/2008/layout/NameandTitleOrganizationalChart"/>
    <dgm:cxn modelId="{4A1F23F2-6194-604A-B5DF-862F90E7839A}" type="presParOf" srcId="{50667548-9260-9E41-9841-2F0274582C90}" destId="{7B37928B-E9D8-A24B-A2AA-4AB44C3D1CC6}" srcOrd="1" destOrd="0" presId="urn:microsoft.com/office/officeart/2008/layout/NameandTitleOrganizationalChart"/>
    <dgm:cxn modelId="{659852F1-364B-EC48-B0DD-7CA9D5D8B164}" type="presParOf" srcId="{50667548-9260-9E41-9841-2F0274582C90}" destId="{E83F6B0B-AD6D-204F-9BE5-C95A61C3433F}" srcOrd="2" destOrd="0" presId="urn:microsoft.com/office/officeart/2008/layout/NameandTitleOrganizationalChart"/>
    <dgm:cxn modelId="{ED8D9408-CBC1-424E-AA79-58AB95083228}" type="presParOf" srcId="{C74A17F0-1936-6143-963F-80FC3FBA2AB4}" destId="{E7A068B7-5C64-2044-A544-2D015D67A237}" srcOrd="2" destOrd="0" presId="urn:microsoft.com/office/officeart/2008/layout/NameandTitleOrganizationalChart"/>
    <dgm:cxn modelId="{4573DA36-6DD8-9544-8C0A-F1F194156662}" type="presParOf" srcId="{C74A17F0-1936-6143-963F-80FC3FBA2AB4}" destId="{4B074A82-4DED-DF4A-9A53-9DA616755469}" srcOrd="3" destOrd="0" presId="urn:microsoft.com/office/officeart/2008/layout/NameandTitleOrganizationalChart"/>
    <dgm:cxn modelId="{9BA813AD-FFF6-BB48-9E50-052FFF93684C}" type="presParOf" srcId="{4B074A82-4DED-DF4A-9A53-9DA616755469}" destId="{91ED352E-8E60-274F-9332-8BC0ECBF248B}" srcOrd="0" destOrd="0" presId="urn:microsoft.com/office/officeart/2008/layout/NameandTitleOrganizationalChart"/>
    <dgm:cxn modelId="{CA2BE602-1FA2-3E4F-88D9-68CAF9E2676F}" type="presParOf" srcId="{91ED352E-8E60-274F-9332-8BC0ECBF248B}" destId="{E8BB7D8D-6F83-2A46-9D9E-65C568B42514}" srcOrd="0" destOrd="0" presId="urn:microsoft.com/office/officeart/2008/layout/NameandTitleOrganizationalChart"/>
    <dgm:cxn modelId="{815888D2-8F80-E44E-AAA2-3EE17C16CCF8}" type="presParOf" srcId="{91ED352E-8E60-274F-9332-8BC0ECBF248B}" destId="{85351828-97BB-7C47-9399-61889C30C78E}" srcOrd="1" destOrd="0" presId="urn:microsoft.com/office/officeart/2008/layout/NameandTitleOrganizationalChart"/>
    <dgm:cxn modelId="{9A05D79A-D819-E444-8D46-EB7C13DA3814}" type="presParOf" srcId="{91ED352E-8E60-274F-9332-8BC0ECBF248B}" destId="{00CBC300-6DA4-2949-9F9E-3819342706AA}" srcOrd="2" destOrd="0" presId="urn:microsoft.com/office/officeart/2008/layout/NameandTitleOrganizationalChart"/>
    <dgm:cxn modelId="{4A8B3714-1D29-744A-B2B2-8016FEFF9280}" type="presParOf" srcId="{4B074A82-4DED-DF4A-9A53-9DA616755469}" destId="{48EFDC89-A0CE-714A-9CC3-8B4B4873B1C4}" srcOrd="1" destOrd="0" presId="urn:microsoft.com/office/officeart/2008/layout/NameandTitleOrganizationalChart"/>
    <dgm:cxn modelId="{D7DAE384-2FC7-054E-A765-A1F332634D41}" type="presParOf" srcId="{4B074A82-4DED-DF4A-9A53-9DA616755469}" destId="{A17DD6CF-F752-4541-B1A3-D774CE080D87}" srcOrd="2" destOrd="0" presId="urn:microsoft.com/office/officeart/2008/layout/NameandTitleOrganizationalChart"/>
    <dgm:cxn modelId="{0607609D-F8B6-744B-82B1-26985AB34ED8}" type="presParOf" srcId="{C74A17F0-1936-6143-963F-80FC3FBA2AB4}" destId="{CC13D477-BE0A-434A-8650-0BFA43418ECD}" srcOrd="4" destOrd="0" presId="urn:microsoft.com/office/officeart/2008/layout/NameandTitleOrganizationalChart"/>
    <dgm:cxn modelId="{6F6C7CC9-9ACE-1A4C-8F0B-013E70BF5B0F}" type="presParOf" srcId="{C74A17F0-1936-6143-963F-80FC3FBA2AB4}" destId="{B4531ACE-2794-4F49-A2C2-54BF86D154AE}" srcOrd="5" destOrd="0" presId="urn:microsoft.com/office/officeart/2008/layout/NameandTitleOrganizationalChart"/>
    <dgm:cxn modelId="{22F4EFD4-4EC3-BC4C-9378-ED9BF4F9EED6}" type="presParOf" srcId="{B4531ACE-2794-4F49-A2C2-54BF86D154AE}" destId="{6AB9E93A-465A-9C4C-8E69-B66285490BD9}" srcOrd="0" destOrd="0" presId="urn:microsoft.com/office/officeart/2008/layout/NameandTitleOrganizationalChart"/>
    <dgm:cxn modelId="{0912C0EE-3464-6C49-9304-68E855098DF3}" type="presParOf" srcId="{6AB9E93A-465A-9C4C-8E69-B66285490BD9}" destId="{F66E1AEE-DEED-2C4C-B7EF-5FA145B9460B}" srcOrd="0" destOrd="0" presId="urn:microsoft.com/office/officeart/2008/layout/NameandTitleOrganizationalChart"/>
    <dgm:cxn modelId="{C830381B-E29C-B248-AA72-12DBD381D429}" type="presParOf" srcId="{6AB9E93A-465A-9C4C-8E69-B66285490BD9}" destId="{21792016-DB23-4E4D-A0E1-575B70139000}" srcOrd="1" destOrd="0" presId="urn:microsoft.com/office/officeart/2008/layout/NameandTitleOrganizationalChart"/>
    <dgm:cxn modelId="{39A254E1-0F66-F640-AF08-C9219992556E}" type="presParOf" srcId="{6AB9E93A-465A-9C4C-8E69-B66285490BD9}" destId="{B830086D-A0C8-F444-B1D6-E5DD847F5C74}" srcOrd="2" destOrd="0" presId="urn:microsoft.com/office/officeart/2008/layout/NameandTitleOrganizationalChart"/>
    <dgm:cxn modelId="{6CD32523-AD23-A646-BA2C-2C809B203D8E}" type="presParOf" srcId="{B4531ACE-2794-4F49-A2C2-54BF86D154AE}" destId="{8F2E487B-B377-0A43-9B9F-CBFB4DF70872}" srcOrd="1" destOrd="0" presId="urn:microsoft.com/office/officeart/2008/layout/NameandTitleOrganizationalChart"/>
    <dgm:cxn modelId="{E5D7E9A7-F65E-AC40-9617-1FD3AAFA2EB0}" type="presParOf" srcId="{B4531ACE-2794-4F49-A2C2-54BF86D154AE}" destId="{DB3F4C8A-DD5A-0445-9269-C59A08B52F5C}" srcOrd="2" destOrd="0" presId="urn:microsoft.com/office/officeart/2008/layout/NameandTitleOrganizationalChart"/>
    <dgm:cxn modelId="{9E36A564-4019-0F46-8E40-5908151151B2}" type="presParOf" srcId="{C74A17F0-1936-6143-963F-80FC3FBA2AB4}" destId="{DB1FA27E-6182-4547-B48A-9B9616AFAE94}" srcOrd="6" destOrd="0" presId="urn:microsoft.com/office/officeart/2008/layout/NameandTitleOrganizationalChart"/>
    <dgm:cxn modelId="{7790CE71-045F-9542-BC2B-192804EA7B16}" type="presParOf" srcId="{C74A17F0-1936-6143-963F-80FC3FBA2AB4}" destId="{10929836-A1FF-5A46-A549-42265361A33F}" srcOrd="7" destOrd="0" presId="urn:microsoft.com/office/officeart/2008/layout/NameandTitleOrganizationalChart"/>
    <dgm:cxn modelId="{689B7B64-4617-864F-A637-90921530432A}" type="presParOf" srcId="{10929836-A1FF-5A46-A549-42265361A33F}" destId="{CCF5C874-BFDE-5D4C-ABB4-13C66C856CDE}" srcOrd="0" destOrd="0" presId="urn:microsoft.com/office/officeart/2008/layout/NameandTitleOrganizationalChart"/>
    <dgm:cxn modelId="{E257F88C-D0E9-EA4F-A383-BB7FC0B93C96}" type="presParOf" srcId="{CCF5C874-BFDE-5D4C-ABB4-13C66C856CDE}" destId="{3EA93F8F-08E2-9E42-BD90-E13526CA9BA2}" srcOrd="0" destOrd="0" presId="urn:microsoft.com/office/officeart/2008/layout/NameandTitleOrganizationalChart"/>
    <dgm:cxn modelId="{25C0A0D1-D351-1D42-960D-91C03A402651}" type="presParOf" srcId="{CCF5C874-BFDE-5D4C-ABB4-13C66C856CDE}" destId="{1A951322-0AE2-B144-B3C9-DD379073CA2E}" srcOrd="1" destOrd="0" presId="urn:microsoft.com/office/officeart/2008/layout/NameandTitleOrganizationalChart"/>
    <dgm:cxn modelId="{94B543D4-4C54-8945-9EEC-BCC523CBCD0C}" type="presParOf" srcId="{CCF5C874-BFDE-5D4C-ABB4-13C66C856CDE}" destId="{050A7DAF-5522-2C4B-815D-D440E3C0D1FF}" srcOrd="2" destOrd="0" presId="urn:microsoft.com/office/officeart/2008/layout/NameandTitleOrganizationalChart"/>
    <dgm:cxn modelId="{C5438702-2364-F140-AC46-90F645F5F879}" type="presParOf" srcId="{10929836-A1FF-5A46-A549-42265361A33F}" destId="{182A64AB-0F47-694E-9865-C12494A10095}" srcOrd="1" destOrd="0" presId="urn:microsoft.com/office/officeart/2008/layout/NameandTitleOrganizationalChart"/>
    <dgm:cxn modelId="{87CACE70-FC31-5B42-99BE-158C7529BB65}" type="presParOf" srcId="{10929836-A1FF-5A46-A549-42265361A33F}" destId="{5658B5F5-810C-8147-A869-2F40E70661CF}" srcOrd="2" destOrd="0" presId="urn:microsoft.com/office/officeart/2008/layout/NameandTitleOrganizationalChart"/>
    <dgm:cxn modelId="{E8687C13-518A-E642-8145-C3A8872606A9}" type="presParOf" srcId="{B4A7BC0A-BBFD-1F41-A922-9668D95081F8}" destId="{536EE55A-6820-0E45-A528-B3B9C8B1EA2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FA27E-6182-4547-B48A-9B9616AFAE94}">
      <dsp:nvSpPr>
        <dsp:cNvPr id="0" name=""/>
        <dsp:cNvSpPr/>
      </dsp:nvSpPr>
      <dsp:spPr>
        <a:xfrm>
          <a:off x="2940761" y="473407"/>
          <a:ext cx="1839593" cy="27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21"/>
              </a:lnTo>
              <a:lnTo>
                <a:pt x="1839593" y="163021"/>
              </a:lnTo>
              <a:lnTo>
                <a:pt x="1839593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13D477-BE0A-434A-8650-0BFA43418ECD}">
      <dsp:nvSpPr>
        <dsp:cNvPr id="0" name=""/>
        <dsp:cNvSpPr/>
      </dsp:nvSpPr>
      <dsp:spPr>
        <a:xfrm>
          <a:off x="2940761" y="473407"/>
          <a:ext cx="613197" cy="27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21"/>
              </a:lnTo>
              <a:lnTo>
                <a:pt x="613197" y="163021"/>
              </a:lnTo>
              <a:lnTo>
                <a:pt x="613197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068B7-5C64-2044-A544-2D015D67A237}">
      <dsp:nvSpPr>
        <dsp:cNvPr id="0" name=""/>
        <dsp:cNvSpPr/>
      </dsp:nvSpPr>
      <dsp:spPr>
        <a:xfrm>
          <a:off x="2327563" y="473407"/>
          <a:ext cx="613197" cy="273455"/>
        </a:xfrm>
        <a:custGeom>
          <a:avLst/>
          <a:gdLst/>
          <a:ahLst/>
          <a:cxnLst/>
          <a:rect l="0" t="0" r="0" b="0"/>
          <a:pathLst>
            <a:path>
              <a:moveTo>
                <a:pt x="613197" y="0"/>
              </a:moveTo>
              <a:lnTo>
                <a:pt x="613197" y="163021"/>
              </a:lnTo>
              <a:lnTo>
                <a:pt x="0" y="163021"/>
              </a:lnTo>
              <a:lnTo>
                <a:pt x="0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291DF-6D63-1F4C-BCAA-043F1B15C05A}">
      <dsp:nvSpPr>
        <dsp:cNvPr id="0" name=""/>
        <dsp:cNvSpPr/>
      </dsp:nvSpPr>
      <dsp:spPr>
        <a:xfrm>
          <a:off x="1101168" y="473407"/>
          <a:ext cx="1839593" cy="273455"/>
        </a:xfrm>
        <a:custGeom>
          <a:avLst/>
          <a:gdLst/>
          <a:ahLst/>
          <a:cxnLst/>
          <a:rect l="0" t="0" r="0" b="0"/>
          <a:pathLst>
            <a:path>
              <a:moveTo>
                <a:pt x="1839593" y="0"/>
              </a:moveTo>
              <a:lnTo>
                <a:pt x="1839593" y="163021"/>
              </a:lnTo>
              <a:lnTo>
                <a:pt x="0" y="163021"/>
              </a:lnTo>
              <a:lnTo>
                <a:pt x="0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83F04-B858-BF48-BC83-0982DD608BC0}">
      <dsp:nvSpPr>
        <dsp:cNvPr id="0" name=""/>
        <dsp:cNvSpPr/>
      </dsp:nvSpPr>
      <dsp:spPr>
        <a:xfrm>
          <a:off x="2483703" y="118"/>
          <a:ext cx="914115" cy="4732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HOBBES</a:t>
          </a:r>
        </a:p>
      </dsp:txBody>
      <dsp:txXfrm>
        <a:off x="2483703" y="118"/>
        <a:ext cx="914115" cy="473288"/>
      </dsp:txXfrm>
    </dsp:sp>
    <dsp:sp modelId="{535162D0-3B68-2D4D-B2ED-10D6B572F1F9}">
      <dsp:nvSpPr>
        <dsp:cNvPr id="0" name=""/>
        <dsp:cNvSpPr/>
      </dsp:nvSpPr>
      <dsp:spPr>
        <a:xfrm>
          <a:off x="2666526" y="368232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Database</a:t>
          </a:r>
        </a:p>
      </dsp:txBody>
      <dsp:txXfrm>
        <a:off x="2666526" y="368232"/>
        <a:ext cx="822704" cy="157762"/>
      </dsp:txXfrm>
    </dsp:sp>
    <dsp:sp modelId="{2114B73C-BCCC-3A4C-857D-9FEDBBB39DEA}">
      <dsp:nvSpPr>
        <dsp:cNvPr id="0" name=""/>
        <dsp:cNvSpPr/>
      </dsp:nvSpPr>
      <dsp:spPr>
        <a:xfrm>
          <a:off x="644110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CALVIN</a:t>
          </a:r>
        </a:p>
      </dsp:txBody>
      <dsp:txXfrm>
        <a:off x="644110" y="746863"/>
        <a:ext cx="914115" cy="473288"/>
      </dsp:txXfrm>
    </dsp:sp>
    <dsp:sp modelId="{E62F048D-EA81-154B-A6EE-AB67CC8D4543}">
      <dsp:nvSpPr>
        <dsp:cNvPr id="0" name=""/>
        <dsp:cNvSpPr/>
      </dsp:nvSpPr>
      <dsp:spPr>
        <a:xfrm>
          <a:off x="826933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HEC-PRM</a:t>
          </a:r>
        </a:p>
      </dsp:txBody>
      <dsp:txXfrm>
        <a:off x="826933" y="1114976"/>
        <a:ext cx="822704" cy="157762"/>
      </dsp:txXfrm>
    </dsp:sp>
    <dsp:sp modelId="{E8BB7D8D-6F83-2A46-9D9E-65C568B42514}">
      <dsp:nvSpPr>
        <dsp:cNvPr id="0" name=""/>
        <dsp:cNvSpPr/>
      </dsp:nvSpPr>
      <dsp:spPr>
        <a:xfrm>
          <a:off x="1870505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CALVIN</a:t>
          </a:r>
        </a:p>
      </dsp:txBody>
      <dsp:txXfrm>
        <a:off x="1870505" y="746863"/>
        <a:ext cx="914115" cy="473288"/>
      </dsp:txXfrm>
    </dsp:sp>
    <dsp:sp modelId="{85351828-97BB-7C47-9399-61889C30C78E}">
      <dsp:nvSpPr>
        <dsp:cNvPr id="0" name=""/>
        <dsp:cNvSpPr/>
      </dsp:nvSpPr>
      <dsp:spPr>
        <a:xfrm>
          <a:off x="2053328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Python version</a:t>
          </a:r>
        </a:p>
      </dsp:txBody>
      <dsp:txXfrm>
        <a:off x="2053328" y="1114976"/>
        <a:ext cx="822704" cy="157762"/>
      </dsp:txXfrm>
    </dsp:sp>
    <dsp:sp modelId="{F66E1AEE-DEED-2C4C-B7EF-5FA145B9460B}">
      <dsp:nvSpPr>
        <dsp:cNvPr id="0" name=""/>
        <dsp:cNvSpPr/>
      </dsp:nvSpPr>
      <dsp:spPr>
        <a:xfrm>
          <a:off x="3096901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Water-Energy</a:t>
          </a:r>
        </a:p>
      </dsp:txBody>
      <dsp:txXfrm>
        <a:off x="3096901" y="746863"/>
        <a:ext cx="914115" cy="473288"/>
      </dsp:txXfrm>
    </dsp:sp>
    <dsp:sp modelId="{21792016-DB23-4E4D-A0E1-575B70139000}">
      <dsp:nvSpPr>
        <dsp:cNvPr id="0" name=""/>
        <dsp:cNvSpPr/>
      </dsp:nvSpPr>
      <dsp:spPr>
        <a:xfrm>
          <a:off x="3279724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network-flow</a:t>
          </a:r>
        </a:p>
      </dsp:txBody>
      <dsp:txXfrm>
        <a:off x="3279724" y="1114976"/>
        <a:ext cx="822704" cy="157762"/>
      </dsp:txXfrm>
    </dsp:sp>
    <dsp:sp modelId="{3EA93F8F-08E2-9E42-BD90-E13526CA9BA2}">
      <dsp:nvSpPr>
        <dsp:cNvPr id="0" name=""/>
        <dsp:cNvSpPr/>
      </dsp:nvSpPr>
      <dsp:spPr>
        <a:xfrm>
          <a:off x="4323296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Other models</a:t>
          </a:r>
        </a:p>
      </dsp:txBody>
      <dsp:txXfrm>
        <a:off x="4323296" y="746863"/>
        <a:ext cx="914115" cy="473288"/>
      </dsp:txXfrm>
    </dsp:sp>
    <dsp:sp modelId="{1A951322-0AE2-B144-B3C9-DD379073CA2E}">
      <dsp:nvSpPr>
        <dsp:cNvPr id="0" name=""/>
        <dsp:cNvSpPr/>
      </dsp:nvSpPr>
      <dsp:spPr>
        <a:xfrm>
          <a:off x="4506119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...</a:t>
          </a:r>
        </a:p>
      </dsp:txBody>
      <dsp:txXfrm>
        <a:off x="4506119" y="1114976"/>
        <a:ext cx="822704" cy="157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3D2E0-4E08-0742-9ACB-E0C3591EFF77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397F-4785-9E4C-9B20-1193F825D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39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ED608-8E65-8D42-88B3-49737A93164F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1F91C-C823-FC43-BD01-5B59A41D9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09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65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1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42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35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98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05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64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05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03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571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29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17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28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2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268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082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55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01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45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39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278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852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311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746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0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188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13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1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724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89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35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9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2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50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20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6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9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1F961-A5F9-174B-B34F-3729E157159D}" type="datetimeFigureOut">
              <a:rPr lang="en-US" smtClean="0"/>
              <a:t>1/11/24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3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dogan/CALVIN-shortcourse" TargetMode="External"/><Relationship Id="rId2" Type="http://schemas.openxmlformats.org/officeDocument/2006/relationships/hyperlink" Target="mailto:msdogan@ucdavis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calvin.ucdavis.edu/files/content/page/AppendixG%20(1).pdf" TargetMode="External"/><Relationship Id="rId13" Type="http://schemas.openxmlformats.org/officeDocument/2006/relationships/hyperlink" Target="http://calvin.ucdavis.edu/" TargetMode="External"/><Relationship Id="rId3" Type="http://schemas.openxmlformats.org/officeDocument/2006/relationships/hyperlink" Target="http://calvin.ucdavis.edu/files/content/page/AppendixA%20(1).pdf" TargetMode="External"/><Relationship Id="rId7" Type="http://schemas.openxmlformats.org/officeDocument/2006/relationships/hyperlink" Target="http://calvin.ucdavis.edu/files/content/page/AppendixF%20(1).pdf" TargetMode="External"/><Relationship Id="rId12" Type="http://schemas.openxmlformats.org/officeDocument/2006/relationships/hyperlink" Target="http://calvin.ucdavis.edu/files/content/page/AppendixK%20(1)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lvin.ucdavis.edu/files/content/page/AppendixC-HEC-PRM%20(1).pdf" TargetMode="External"/><Relationship Id="rId11" Type="http://schemas.openxmlformats.org/officeDocument/2006/relationships/hyperlink" Target="http://calvin.ucdavis.edu/files/content/page/AppendixJ%20(1).pdf" TargetMode="External"/><Relationship Id="rId5" Type="http://schemas.openxmlformats.org/officeDocument/2006/relationships/hyperlink" Target="http://calvin.ucdavis.edu/files/content/page/AppendixB2%20(1).pdf" TargetMode="External"/><Relationship Id="rId10" Type="http://schemas.openxmlformats.org/officeDocument/2006/relationships/hyperlink" Target="http://calvin.ucdavis.edu/files/content/page/AppendixI%20(1).pdf" TargetMode="External"/><Relationship Id="rId4" Type="http://schemas.openxmlformats.org/officeDocument/2006/relationships/hyperlink" Target="http://calvin.ucdavis.edu/files/content/page/AppendixB1%20(1).pdf" TargetMode="External"/><Relationship Id="rId9" Type="http://schemas.openxmlformats.org/officeDocument/2006/relationships/hyperlink" Target="http://calvin.ucdavis.edu/files/content/page/AppendixH%20(1)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5.wmf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wn.casil.ucdavis.edu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3509963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CALVIN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Winter 2024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3539" y="3842795"/>
            <a:ext cx="8356921" cy="2419108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/>
              <a:t>Mustafa Dogan</a:t>
            </a:r>
          </a:p>
          <a:p>
            <a:r>
              <a:rPr lang="en-US" dirty="0"/>
              <a:t>Center for Watershed Sciences</a:t>
            </a:r>
          </a:p>
          <a:p>
            <a:r>
              <a:rPr lang="en-US" dirty="0"/>
              <a:t>January 12, 2024</a:t>
            </a:r>
          </a:p>
          <a:p>
            <a:r>
              <a:rPr lang="en-US" dirty="0">
                <a:hlinkClick r:id="rId2"/>
              </a:rPr>
              <a:t>msdogan@ucdavis.edu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https://github.com/msdogan/CALVIN-shortcourse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03" y="159377"/>
            <a:ext cx="2349338" cy="63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929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Overall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Hydro-economic models:</a:t>
            </a:r>
          </a:p>
          <a:p>
            <a:r>
              <a:rPr lang="en-US" dirty="0"/>
              <a:t>Represent engineered system, considering the economics of water demands and costs</a:t>
            </a:r>
          </a:p>
          <a:p>
            <a:r>
              <a:rPr lang="en-US" dirty="0"/>
              <a:t>Provide a framework for planning and operation</a:t>
            </a:r>
          </a:p>
          <a:p>
            <a:r>
              <a:rPr lang="en-US" dirty="0"/>
              <a:t>Increase system efficiency</a:t>
            </a:r>
          </a:p>
          <a:p>
            <a:r>
              <a:rPr lang="en-US" dirty="0"/>
              <a:t>Help decision-makers better operate complex water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68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CALVIN = California Value Integrated Network</a:t>
            </a:r>
          </a:p>
          <a:p>
            <a:r>
              <a:rPr lang="en-US" dirty="0"/>
              <a:t>Hydroeconomic optimization model</a:t>
            </a:r>
          </a:p>
          <a:p>
            <a:r>
              <a:rPr lang="en-US" dirty="0"/>
              <a:t>Economics driven water allocation operations</a:t>
            </a:r>
          </a:p>
          <a:p>
            <a:r>
              <a:rPr lang="en-US" dirty="0"/>
              <a:t>Optimizes deliveries to users (minimizing total operating and scarcity costs)</a:t>
            </a:r>
          </a:p>
          <a:p>
            <a:r>
              <a:rPr lang="en-US" dirty="0"/>
              <a:t>Represents California’s water infrastructure</a:t>
            </a:r>
          </a:p>
          <a:p>
            <a:r>
              <a:rPr lang="en-US" dirty="0"/>
              <a:t>Historical monthly hydrology to represent hydrologic variability (Oct. 1921 to Sep. 2003)</a:t>
            </a:r>
          </a:p>
          <a:p>
            <a:r>
              <a:rPr lang="en-US" dirty="0"/>
              <a:t>2050 urban and agricultural demands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89707"/>
            <a:ext cx="2686050" cy="10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55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An integrated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CALVIN is an integrated model</a:t>
            </a:r>
          </a:p>
          <a:p>
            <a:r>
              <a:rPr lang="en-US" dirty="0"/>
              <a:t>Surface water &amp; groundwater resources are used conjunctively</a:t>
            </a:r>
          </a:p>
          <a:p>
            <a:r>
              <a:rPr lang="en-US" dirty="0"/>
              <a:t>Aggregated environmental, agricultural &amp; urban demands are represented</a:t>
            </a:r>
          </a:p>
          <a:p>
            <a:r>
              <a:rPr lang="en-US" dirty="0"/>
              <a:t>The physical system is connected via rivers, canals, aqueducts, &amp; reservoirs</a:t>
            </a:r>
          </a:p>
          <a:p>
            <a:r>
              <a:rPr lang="en-US" dirty="0"/>
              <a:t>Reservoirs carry water across time-steps (multi-period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9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Model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424910" cy="4751924"/>
          </a:xfrm>
        </p:spPr>
        <p:txBody>
          <a:bodyPr/>
          <a:lstStyle/>
          <a:p>
            <a:r>
              <a:rPr lang="en-US" dirty="0"/>
              <a:t>Most agricultural activities &amp; urban population (~90%)</a:t>
            </a:r>
          </a:p>
          <a:p>
            <a:r>
              <a:rPr lang="en-US" dirty="0"/>
              <a:t>35 agricultural &amp; 30 urban demand locations</a:t>
            </a:r>
          </a:p>
          <a:p>
            <a:r>
              <a:rPr lang="en-US" dirty="0"/>
              <a:t>9 wildlife refuge demands &amp; 21 MIF requirements</a:t>
            </a:r>
          </a:p>
          <a:p>
            <a:r>
              <a:rPr lang="en-US" dirty="0"/>
              <a:t>33 groundwater basins, 53 surface reservoirs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 descr="../../../../Desktop/pyvin_course_hand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3560" y="914401"/>
            <a:ext cx="4090440" cy="5544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38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94" y="5767489"/>
            <a:ext cx="8312150" cy="669472"/>
          </a:xfrm>
        </p:spPr>
        <p:txBody>
          <a:bodyPr>
            <a:normAutofit/>
          </a:bodyPr>
          <a:lstStyle/>
          <a:p>
            <a:r>
              <a:rPr lang="en-US" dirty="0"/>
              <a:t>Also theses, dissertations and publications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24DE6F-A2E9-C061-1229-1A16FF209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75759"/>
              </p:ext>
            </p:extLst>
          </p:nvPr>
        </p:nvGraphicFramePr>
        <p:xfrm>
          <a:off x="367994" y="1009225"/>
          <a:ext cx="8556946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hlinkClick r:id="rId3"/>
                        </a:rPr>
                        <a:t>Appendix A</a:t>
                      </a:r>
                      <a:endParaRPr lang="en-US" sz="20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SWAP Model, Agricultural Water Values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4"/>
                        </a:rPr>
                        <a:t>Appendix B1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Urban Water</a:t>
                      </a:r>
                      <a:r>
                        <a:rPr lang="en-US" sz="2000" baseline="0" dirty="0"/>
                        <a:t> Values I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Appendix B2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Urban Water</a:t>
                      </a:r>
                      <a:r>
                        <a:rPr lang="en-US" sz="2000" baseline="0" dirty="0"/>
                        <a:t> Values II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6"/>
                        </a:rPr>
                        <a:t>Appendix 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HEC-PRM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7"/>
                        </a:rPr>
                        <a:t>Appendix F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Environmental 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8"/>
                        </a:rPr>
                        <a:t>Appendix 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Operating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Appendix 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Infrastructure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0"/>
                        </a:rPr>
                        <a:t>Appendix 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Surface Water Hydrology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1"/>
                        </a:rPr>
                        <a:t>Appendix J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Groundwater</a:t>
                      </a:r>
                      <a:r>
                        <a:rPr lang="en-US" sz="2000" baseline="0" dirty="0"/>
                        <a:t> Hydrology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2"/>
                        </a:rPr>
                        <a:t>Appendix 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Irrigation Water</a:t>
                      </a:r>
                      <a:r>
                        <a:rPr lang="en-US" sz="2000" baseline="0" dirty="0"/>
                        <a:t> Requirements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More information</a:t>
                      </a:r>
                      <a:r>
                        <a:rPr lang="en-US" sz="2000" b="1" baseline="0" dirty="0"/>
                        <a:t> and documentation about CALVIN can be found at </a:t>
                      </a:r>
                      <a:r>
                        <a:rPr lang="en-US" sz="2000" b="1" baseline="0" dirty="0">
                          <a:hlinkClick r:id="rId13"/>
                        </a:rPr>
                        <a:t>http://calvin.ucdavis.edu/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618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Motivation for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Interconnected water system</a:t>
            </a:r>
          </a:p>
          <a:p>
            <a:r>
              <a:rPr lang="en-US" dirty="0"/>
              <a:t>Integrated water management tools</a:t>
            </a:r>
          </a:p>
          <a:p>
            <a:pPr lvl="1"/>
            <a:r>
              <a:rPr lang="en-US" dirty="0"/>
              <a:t>Reservoir operations</a:t>
            </a:r>
          </a:p>
          <a:p>
            <a:pPr lvl="1"/>
            <a:r>
              <a:rPr lang="en-US" dirty="0"/>
              <a:t>Groundwater and conjunctive use</a:t>
            </a:r>
          </a:p>
          <a:p>
            <a:pPr lvl="1"/>
            <a:r>
              <a:rPr lang="en-US" dirty="0"/>
              <a:t>Water conservation</a:t>
            </a:r>
          </a:p>
          <a:p>
            <a:pPr lvl="1"/>
            <a:r>
              <a:rPr lang="en-US" dirty="0"/>
              <a:t>Wastewater reuse</a:t>
            </a:r>
          </a:p>
          <a:p>
            <a:pPr lvl="1"/>
            <a:r>
              <a:rPr lang="en-US" dirty="0"/>
              <a:t>Water markets and transfers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15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6F4F65-E452-812F-7BFB-05BF24EB4968}"/>
              </a:ext>
            </a:extLst>
          </p:cNvPr>
          <p:cNvSpPr/>
          <p:nvPr/>
        </p:nvSpPr>
        <p:spPr>
          <a:xfrm>
            <a:off x="6440985" y="2411301"/>
            <a:ext cx="2499815" cy="1719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Can we make better sense of this integrated system?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F01B9-67EE-597B-122A-7964E42C9152}"/>
              </a:ext>
            </a:extLst>
          </p:cNvPr>
          <p:cNvSpPr/>
          <p:nvPr/>
        </p:nvSpPr>
        <p:spPr>
          <a:xfrm>
            <a:off x="5245669" y="4457345"/>
            <a:ext cx="2445223" cy="171961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could system management be improved?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9E9A2C-7242-EE28-F1C6-C97A4EC5DB26}"/>
              </a:ext>
            </a:extLst>
          </p:cNvPr>
          <p:cNvSpPr/>
          <p:nvPr/>
        </p:nvSpPr>
        <p:spPr>
          <a:xfrm>
            <a:off x="1509132" y="4636733"/>
            <a:ext cx="2827360" cy="17196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is system’s reaction to changes in facilities and policies?</a:t>
            </a:r>
          </a:p>
        </p:txBody>
      </p:sp>
    </p:spTree>
    <p:extLst>
      <p:ext uri="{BB962C8B-B14F-4D97-AF65-F5344CB8AC3E}">
        <p14:creationId xmlns:p14="http://schemas.microsoft.com/office/powerpoint/2010/main" val="1197803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CALVIN has been used in numerous studies:</a:t>
            </a:r>
          </a:p>
          <a:p>
            <a:r>
              <a:rPr lang="en-US" dirty="0"/>
              <a:t>Climate change &amp; adaptation</a:t>
            </a:r>
          </a:p>
          <a:p>
            <a:r>
              <a:rPr lang="en-US" dirty="0"/>
              <a:t>Groundwater overdraft</a:t>
            </a:r>
          </a:p>
          <a:p>
            <a:r>
              <a:rPr lang="en-US" dirty="0"/>
              <a:t>Effects of removing a dam</a:t>
            </a:r>
          </a:p>
          <a:p>
            <a:r>
              <a:rPr lang="en-US" dirty="0"/>
              <a:t>Marginal value of expanding storage</a:t>
            </a:r>
          </a:p>
          <a:p>
            <a:r>
              <a:rPr lang="en-US" dirty="0"/>
              <a:t>Marginal value of adding/expanding infrastructure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00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Model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8"/>
            <a:ext cx="4888140" cy="52964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Water sources</a:t>
            </a:r>
          </a:p>
          <a:p>
            <a:pPr lvl="1"/>
            <a:r>
              <a:rPr lang="en-US" dirty="0"/>
              <a:t>Rim inflows, groundwater inflows and local runoff</a:t>
            </a:r>
          </a:p>
          <a:p>
            <a:r>
              <a:rPr lang="en-US" dirty="0"/>
              <a:t>Demand locations</a:t>
            </a:r>
          </a:p>
          <a:p>
            <a:pPr lvl="1"/>
            <a:r>
              <a:rPr lang="en-US" dirty="0"/>
              <a:t>Agricultural, urban, and wildlife refuge</a:t>
            </a:r>
          </a:p>
          <a:p>
            <a:r>
              <a:rPr lang="en-US" dirty="0"/>
              <a:t>Conveyance infrastructure</a:t>
            </a:r>
          </a:p>
          <a:p>
            <a:pPr lvl="1"/>
            <a:r>
              <a:rPr lang="en-US" dirty="0"/>
              <a:t>Reservoirs, pumping facilities, and canals</a:t>
            </a:r>
          </a:p>
          <a:p>
            <a:r>
              <a:rPr lang="en-US" dirty="0"/>
              <a:t>Capacity constraints</a:t>
            </a:r>
          </a:p>
          <a:p>
            <a:r>
              <a:rPr lang="en-US" dirty="0"/>
              <a:t>Regulatory requirements</a:t>
            </a:r>
          </a:p>
          <a:p>
            <a:pPr lvl="1"/>
            <a:r>
              <a:rPr lang="en-US" dirty="0"/>
              <a:t>Minimum in-stream flow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27144F-5235-5A6E-7BA0-1E68ED031EF1}"/>
              </a:ext>
            </a:extLst>
          </p:cNvPr>
          <p:cNvGrpSpPr/>
          <p:nvPr/>
        </p:nvGrpSpPr>
        <p:grpSpPr>
          <a:xfrm>
            <a:off x="5105400" y="323454"/>
            <a:ext cx="4038600" cy="6215459"/>
            <a:chOff x="4603101" y="413649"/>
            <a:chExt cx="4419600" cy="6324600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2DC9835D-3996-2868-CAA8-2EA323525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101" y="413649"/>
              <a:ext cx="4419600" cy="6324600"/>
            </a:xfrm>
            <a:custGeom>
              <a:avLst/>
              <a:gdLst>
                <a:gd name="T0" fmla="*/ 190846 w 2640"/>
                <a:gd name="T1" fmla="*/ 1463632 h 3552"/>
                <a:gd name="T2" fmla="*/ 261158 w 2640"/>
                <a:gd name="T3" fmla="*/ 1399531 h 3552"/>
                <a:gd name="T4" fmla="*/ 361604 w 2640"/>
                <a:gd name="T5" fmla="*/ 1335431 h 3552"/>
                <a:gd name="T6" fmla="*/ 1928553 w 2640"/>
                <a:gd name="T7" fmla="*/ 854676 h 3552"/>
                <a:gd name="T8" fmla="*/ 3214254 w 2640"/>
                <a:gd name="T9" fmla="*/ 0 h 3552"/>
                <a:gd name="T10" fmla="*/ 4339244 w 2640"/>
                <a:gd name="T11" fmla="*/ 512805 h 3552"/>
                <a:gd name="T12" fmla="*/ 3937462 w 2640"/>
                <a:gd name="T13" fmla="*/ 1709351 h 3552"/>
                <a:gd name="T14" fmla="*/ 2973185 w 2640"/>
                <a:gd name="T15" fmla="*/ 2905897 h 3552"/>
                <a:gd name="T16" fmla="*/ 4419600 w 2640"/>
                <a:gd name="T17" fmla="*/ 3675106 h 3552"/>
                <a:gd name="T18" fmla="*/ 4339244 w 2640"/>
                <a:gd name="T19" fmla="*/ 4957119 h 3552"/>
                <a:gd name="T20" fmla="*/ 4017818 w 2640"/>
                <a:gd name="T21" fmla="*/ 6068197 h 3552"/>
                <a:gd name="T22" fmla="*/ 241069 w 2640"/>
                <a:gd name="T23" fmla="*/ 6324600 h 3552"/>
                <a:gd name="T24" fmla="*/ 0 w 2640"/>
                <a:gd name="T25" fmla="*/ 4700717 h 3552"/>
                <a:gd name="T26" fmla="*/ 321425 w 2640"/>
                <a:gd name="T27" fmla="*/ 3247768 h 3552"/>
                <a:gd name="T28" fmla="*/ 803564 w 2640"/>
                <a:gd name="T29" fmla="*/ 3247768 h 3552"/>
                <a:gd name="T30" fmla="*/ 401782 w 2640"/>
                <a:gd name="T31" fmla="*/ 2307625 h 3552"/>
                <a:gd name="T32" fmla="*/ 241069 w 2640"/>
                <a:gd name="T33" fmla="*/ 1367481 h 35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0"/>
                <a:gd name="T52" fmla="*/ 0 h 3552"/>
                <a:gd name="T53" fmla="*/ 2640 w 2640"/>
                <a:gd name="T54" fmla="*/ 3552 h 35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0" h="3552">
                  <a:moveTo>
                    <a:pt x="114" y="822"/>
                  </a:moveTo>
                  <a:cubicBezTo>
                    <a:pt x="128" y="810"/>
                    <a:pt x="141" y="797"/>
                    <a:pt x="156" y="786"/>
                  </a:cubicBezTo>
                  <a:cubicBezTo>
                    <a:pt x="175" y="773"/>
                    <a:pt x="216" y="750"/>
                    <a:pt x="216" y="750"/>
                  </a:cubicBezTo>
                  <a:lnTo>
                    <a:pt x="1152" y="480"/>
                  </a:lnTo>
                  <a:lnTo>
                    <a:pt x="1920" y="0"/>
                  </a:lnTo>
                  <a:lnTo>
                    <a:pt x="2592" y="288"/>
                  </a:lnTo>
                  <a:lnTo>
                    <a:pt x="2352" y="960"/>
                  </a:lnTo>
                  <a:lnTo>
                    <a:pt x="1776" y="1632"/>
                  </a:lnTo>
                  <a:lnTo>
                    <a:pt x="2640" y="2064"/>
                  </a:lnTo>
                  <a:lnTo>
                    <a:pt x="2592" y="2784"/>
                  </a:lnTo>
                  <a:lnTo>
                    <a:pt x="2400" y="3408"/>
                  </a:lnTo>
                  <a:lnTo>
                    <a:pt x="144" y="3552"/>
                  </a:lnTo>
                  <a:lnTo>
                    <a:pt x="0" y="2640"/>
                  </a:lnTo>
                  <a:lnTo>
                    <a:pt x="192" y="1824"/>
                  </a:lnTo>
                  <a:lnTo>
                    <a:pt x="480" y="1824"/>
                  </a:lnTo>
                  <a:lnTo>
                    <a:pt x="240" y="1296"/>
                  </a:lnTo>
                  <a:lnTo>
                    <a:pt x="144" y="768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2BCEA6C8-1ED5-C744-9BA1-68E3A6BCA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9901" y="2474158"/>
              <a:ext cx="1143000" cy="60960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Arial" charset="0"/>
                </a:rPr>
                <a:t>City A</a:t>
              </a: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31833C9A-6302-09E2-81F8-C7F2E6621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101" y="4376049"/>
              <a:ext cx="1143000" cy="60960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Arial" charset="0"/>
                </a:rPr>
                <a:t>City B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2C001BF0-4D29-6DAF-77C1-3DE0F82C3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002" y="4312286"/>
              <a:ext cx="1371600" cy="609600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>
                  <a:latin typeface="Arial" charset="0"/>
                </a:rPr>
                <a:t>Agriculture</a:t>
              </a: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D9909543-3B89-6406-5413-6CFA502919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984101" y="5823849"/>
              <a:ext cx="1066800" cy="838200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>
                <a:defRPr/>
              </a:pPr>
              <a:endParaRPr lang="es-MX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4FBF4964-6B6B-AFE7-95D4-BFAB95EFC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65301" y="1709049"/>
              <a:ext cx="609600" cy="4343400"/>
            </a:xfrm>
            <a:prstGeom prst="line">
              <a:avLst/>
            </a:prstGeom>
            <a:noFill/>
            <a:ln w="19050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DDF0DE64-256D-1488-D303-7DC177D9D8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12901" y="2775849"/>
              <a:ext cx="609600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3" name="AutoShape 11">
              <a:extLst>
                <a:ext uri="{FF2B5EF4-FFF2-40B4-BE49-F238E27FC236}">
                  <a16:creationId xmlns:a16="http://schemas.microsoft.com/office/drawing/2014/main" id="{B2FCA248-CC73-1C12-7843-73E01CB0B43D}"/>
                </a:ext>
              </a:extLst>
            </p:cNvPr>
            <p:cNvCxnSpPr>
              <a:cxnSpLocks noChangeShapeType="1"/>
              <a:stCxn id="10" idx="1"/>
              <a:endCxn id="8" idx="4"/>
            </p:cNvCxnSpPr>
            <p:nvPr/>
          </p:nvCxnSpPr>
          <p:spPr bwMode="auto">
            <a:xfrm flipV="1">
              <a:off x="5784201" y="4985649"/>
              <a:ext cx="2438400" cy="1257300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008331AE-CC84-31B7-9BB2-B7F6335005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55701" y="4604649"/>
              <a:ext cx="838200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7245AA33-E039-6F8D-E990-BD8014519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3701" y="4985649"/>
              <a:ext cx="0" cy="8382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Picture 16" descr="MCj04355060000[1]">
              <a:extLst>
                <a:ext uri="{FF2B5EF4-FFF2-40B4-BE49-F238E27FC236}">
                  <a16:creationId xmlns:a16="http://schemas.microsoft.com/office/drawing/2014/main" id="{48328EE3-4B3E-9238-2E9D-4C011C2E9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22301" y="1944330"/>
              <a:ext cx="8382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" descr="MPj04141160000[1]">
              <a:extLst>
                <a:ext uri="{FF2B5EF4-FFF2-40B4-BE49-F238E27FC236}">
                  <a16:creationId xmlns:a16="http://schemas.microsoft.com/office/drawing/2014/main" id="{54CEA260-55ED-B0FB-E7A9-E6341A7ED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03501" y="3801374"/>
              <a:ext cx="838200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8" descr="MPj04065530000[1]">
              <a:extLst>
                <a:ext uri="{FF2B5EF4-FFF2-40B4-BE49-F238E27FC236}">
                  <a16:creationId xmlns:a16="http://schemas.microsoft.com/office/drawing/2014/main" id="{859ADE31-19D6-573E-BA61-613B8590F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29501" y="3610403"/>
              <a:ext cx="9906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9" descr="MCBD20043_0000[1]">
              <a:extLst>
                <a:ext uri="{FF2B5EF4-FFF2-40B4-BE49-F238E27FC236}">
                  <a16:creationId xmlns:a16="http://schemas.microsoft.com/office/drawing/2014/main" id="{8ADAEF9E-6E4E-0528-7C85-7F664C114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65301" y="1632849"/>
              <a:ext cx="1600200" cy="879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0" descr="MPj01452260000[1]">
              <a:extLst>
                <a:ext uri="{FF2B5EF4-FFF2-40B4-BE49-F238E27FC236}">
                  <a16:creationId xmlns:a16="http://schemas.microsoft.com/office/drawing/2014/main" id="{1C26E618-652C-68A9-BBAE-54B650F34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36701" y="4985649"/>
              <a:ext cx="736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1" descr="j0293828">
              <a:extLst>
                <a:ext uri="{FF2B5EF4-FFF2-40B4-BE49-F238E27FC236}">
                  <a16:creationId xmlns:a16="http://schemas.microsoft.com/office/drawing/2014/main" id="{D5AF0022-75C0-E51D-C3D0-24156AF6E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84301" y="1328049"/>
              <a:ext cx="650875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2" descr="Lassen Peak and Snowmelt in Lake Helen, Lassen Volcanic National Park, California">
              <a:extLst>
                <a:ext uri="{FF2B5EF4-FFF2-40B4-BE49-F238E27FC236}">
                  <a16:creationId xmlns:a16="http://schemas.microsoft.com/office/drawing/2014/main" id="{ABC9CB4C-0D25-CFA7-2CBC-6DC02B6C8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727301" y="870849"/>
              <a:ext cx="9144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B49A2B82-2FE9-987A-287A-287845B2A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9229" y="6262395"/>
              <a:ext cx="984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" charset="0"/>
                </a:rPr>
                <a:t>Aquifer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182E1B70-A0D5-D50D-FE07-24ECBB57F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3629" y="3290595"/>
              <a:ext cx="7617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b="1" dirty="0" err="1">
                  <a:latin typeface="Arial" charset="0"/>
                </a:rPr>
                <a:t>River</a:t>
              </a:r>
              <a:endParaRPr lang="en-US" b="1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06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56B7B587-77E7-41DA-331B-6200525806A2}"/>
              </a:ext>
            </a:extLst>
          </p:cNvPr>
          <p:cNvGrpSpPr>
            <a:grpSpLocks/>
          </p:cNvGrpSpPr>
          <p:nvPr/>
        </p:nvGrpSpPr>
        <p:grpSpPr bwMode="auto">
          <a:xfrm>
            <a:off x="0" y="1298576"/>
            <a:ext cx="9032875" cy="5057775"/>
            <a:chOff x="-1" y="1402377"/>
            <a:chExt cx="9153941" cy="5345573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CA13660-D8FE-E851-A4FC-623D6EECA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129" y="1402377"/>
              <a:ext cx="7513986" cy="531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20055D-57C1-2FF1-6EB6-62303690A8A0}"/>
                </a:ext>
              </a:extLst>
            </p:cNvPr>
            <p:cNvSpPr/>
            <p:nvPr/>
          </p:nvSpPr>
          <p:spPr>
            <a:xfrm>
              <a:off x="4240735" y="2578537"/>
              <a:ext cx="1034444" cy="525162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DB453-6211-FA6F-3F41-B5352101B803}"/>
                </a:ext>
              </a:extLst>
            </p:cNvPr>
            <p:cNvSpPr/>
            <p:nvPr/>
          </p:nvSpPr>
          <p:spPr>
            <a:xfrm>
              <a:off x="5214046" y="2266460"/>
              <a:ext cx="1037661" cy="526839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67B7AB-C93D-1FDF-FC2A-BDCBDE9597D6}"/>
                </a:ext>
              </a:extLst>
            </p:cNvPr>
            <p:cNvSpPr/>
            <p:nvPr/>
          </p:nvSpPr>
          <p:spPr>
            <a:xfrm>
              <a:off x="4174776" y="5442597"/>
              <a:ext cx="1034443" cy="53019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762DF31-B264-97A8-63DB-738AD320AA55}"/>
                </a:ext>
              </a:extLst>
            </p:cNvPr>
            <p:cNvSpPr/>
            <p:nvPr/>
          </p:nvSpPr>
          <p:spPr>
            <a:xfrm>
              <a:off x="5510061" y="4424152"/>
              <a:ext cx="1034443" cy="526839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62F6F-DC82-7B4A-FA08-A4A34D09D67B}"/>
                </a:ext>
              </a:extLst>
            </p:cNvPr>
            <p:cNvSpPr/>
            <p:nvPr/>
          </p:nvSpPr>
          <p:spPr>
            <a:xfrm>
              <a:off x="3703404" y="3353695"/>
              <a:ext cx="1034444" cy="525162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DA8E69-8A00-8518-71A0-5C4BB8A8F742}"/>
                </a:ext>
              </a:extLst>
            </p:cNvPr>
            <p:cNvSpPr/>
            <p:nvPr/>
          </p:nvSpPr>
          <p:spPr>
            <a:xfrm>
              <a:off x="4887463" y="3160745"/>
              <a:ext cx="1034444" cy="525161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DDB93C-E427-59AF-4404-8274B9C608C3}"/>
                </a:ext>
              </a:extLst>
            </p:cNvPr>
            <p:cNvSpPr/>
            <p:nvPr/>
          </p:nvSpPr>
          <p:spPr>
            <a:xfrm>
              <a:off x="1317588" y="3256381"/>
              <a:ext cx="1036052" cy="523484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52E759F7-00E7-70D3-B3F3-513054C86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4370" y="1689683"/>
              <a:ext cx="287957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C55A11"/>
                  </a:solidFill>
                  <a:cs typeface="Times New Roman" pitchFamily="18" charset="0"/>
                </a:rPr>
                <a:t>RIM INFLOWS (CalSim II)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400">
                <a:solidFill>
                  <a:srgbClr val="C55A11"/>
                </a:solidFill>
                <a:cs typeface="Times New Roman" pitchFamily="18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C55A11"/>
                  </a:solidFill>
                  <a:cs typeface="Times New Roman" pitchFamily="18" charset="0"/>
                </a:rPr>
                <a:t>NET RESERVOIR EVAPORATION (CalSim II)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509586CB-1CD6-8958-922A-0ADCEDFD1D6A}"/>
                </a:ext>
              </a:extLst>
            </p:cNvPr>
            <p:cNvCxnSpPr>
              <a:stCxn id="8" idx="7"/>
              <a:endCxn id="14" idx="1"/>
            </p:cNvCxnSpPr>
            <p:nvPr/>
          </p:nvCxnSpPr>
          <p:spPr>
            <a:xfrm rot="5400000" flipH="1" flipV="1">
              <a:off x="6099269" y="2168681"/>
              <a:ext cx="176172" cy="173748"/>
            </a:xfrm>
            <a:prstGeom prst="curvedConnector2">
              <a:avLst/>
            </a:prstGeom>
            <a:ln w="254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DE5ACFDC-96BF-8DFB-9A3C-79A7421AD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8243" y="5293926"/>
              <a:ext cx="223621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B050"/>
                  </a:solidFill>
                  <a:cs typeface="Times New Roman" pitchFamily="18" charset="0"/>
                </a:rPr>
                <a:t>LOCAL ACCRETIONS/ DEPLETIONS (CalSim II)</a:t>
              </a: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DD9A55F6-F910-99A4-6463-93312B6F9A68}"/>
                </a:ext>
              </a:extLst>
            </p:cNvPr>
            <p:cNvCxnSpPr>
              <a:stCxn id="7" idx="6"/>
              <a:endCxn id="16" idx="0"/>
            </p:cNvCxnSpPr>
            <p:nvPr/>
          </p:nvCxnSpPr>
          <p:spPr>
            <a:xfrm>
              <a:off x="5275179" y="2841957"/>
              <a:ext cx="2660917" cy="2451312"/>
            </a:xfrm>
            <a:prstGeom prst="curvedConnector2">
              <a:avLst/>
            </a:prstGeom>
            <a:ln w="25400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2E3A4D3F-AB95-FFB8-7986-AF26C55212F3}"/>
                </a:ext>
              </a:extLst>
            </p:cNvPr>
            <p:cNvCxnSpPr>
              <a:stCxn id="10" idx="5"/>
              <a:endCxn id="16" idx="0"/>
            </p:cNvCxnSpPr>
            <p:nvPr/>
          </p:nvCxnSpPr>
          <p:spPr>
            <a:xfrm rot="16200000" flipH="1">
              <a:off x="6954959" y="4312131"/>
              <a:ext cx="419458" cy="154281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CBD4EE2-6C93-69B9-8D9F-898077C44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0006" y="6224730"/>
              <a:ext cx="20988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BF9000"/>
                  </a:solidFill>
                  <a:cs typeface="Times New Roman" pitchFamily="18" charset="0"/>
                </a:rPr>
                <a:t>GW INFLOWS (C2VSim)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4502BEB5-13CB-2C0C-ACC3-321DBC846C6F}"/>
                </a:ext>
              </a:extLst>
            </p:cNvPr>
            <p:cNvCxnSpPr>
              <a:stCxn id="9" idx="4"/>
              <a:endCxn id="19" idx="1"/>
            </p:cNvCxnSpPr>
            <p:nvPr/>
          </p:nvCxnSpPr>
          <p:spPr>
            <a:xfrm rot="16200000" flipH="1">
              <a:off x="4649256" y="6014728"/>
              <a:ext cx="513417" cy="429544"/>
            </a:xfrm>
            <a:prstGeom prst="curvedConnector2">
              <a:avLst/>
            </a:prstGeom>
            <a:ln w="25400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B431C147-2498-089A-93FE-D7AAF8999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" y="1577218"/>
              <a:ext cx="296186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2F5597"/>
                  </a:solidFill>
                  <a:cs typeface="Times New Roman" pitchFamily="18" charset="0"/>
                </a:rPr>
                <a:t>SEEPAGE/ EVAPORATION LOSSES </a:t>
              </a:r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CEDF23E3-C393-1DA1-2A64-4F7D17A24C22}"/>
                </a:ext>
              </a:extLst>
            </p:cNvPr>
            <p:cNvCxnSpPr>
              <a:stCxn id="13" idx="6"/>
              <a:endCxn id="21" idx="3"/>
            </p:cNvCxnSpPr>
            <p:nvPr/>
          </p:nvCxnSpPr>
          <p:spPr>
            <a:xfrm flipV="1">
              <a:off x="2353640" y="1838613"/>
              <a:ext cx="608118" cy="1679509"/>
            </a:xfrm>
            <a:prstGeom prst="curvedConnector3">
              <a:avLst>
                <a:gd name="adj1" fmla="val 137564"/>
              </a:avLst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75D22EF1-3D9F-BF99-3F73-8A2B0B0BD8D9}"/>
                </a:ext>
              </a:extLst>
            </p:cNvPr>
            <p:cNvCxnSpPr>
              <a:stCxn id="11" idx="1"/>
              <a:endCxn id="21" idx="3"/>
            </p:cNvCxnSpPr>
            <p:nvPr/>
          </p:nvCxnSpPr>
          <p:spPr>
            <a:xfrm rot="16200000" flipV="1">
              <a:off x="2612062" y="2188310"/>
              <a:ext cx="1592262" cy="892871"/>
            </a:xfrm>
            <a:prstGeom prst="curvedConnector2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1A3246-DAF9-D190-54CE-28217E5E91CF}"/>
                </a:ext>
              </a:extLst>
            </p:cNvPr>
            <p:cNvCxnSpPr>
              <a:stCxn id="12" idx="2"/>
              <a:endCxn id="21" idx="3"/>
            </p:cNvCxnSpPr>
            <p:nvPr/>
          </p:nvCxnSpPr>
          <p:spPr>
            <a:xfrm rot="10800000">
              <a:off x="2961758" y="1838613"/>
              <a:ext cx="1925706" cy="158555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0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Data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Water operations are driven by economic value of water: Hydrologic data + economic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../../../../Desktop/Screen%20Shot%202018-08-11%20at%203.02.34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46941" y="2449201"/>
            <a:ext cx="5837612" cy="39071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398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Hydroeconomic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Combines water resources systems &amp; economics</a:t>
            </a:r>
          </a:p>
          <a:p>
            <a:r>
              <a:rPr lang="en-US" dirty="0"/>
              <a:t>Allocates water among different users</a:t>
            </a:r>
          </a:p>
          <a:p>
            <a:r>
              <a:rPr lang="en-US" dirty="0"/>
              <a:t>Water allocations are driven by economic value of water</a:t>
            </a:r>
          </a:p>
          <a:p>
            <a:r>
              <a:rPr lang="en-US" dirty="0"/>
              <a:t>Economic costs &amp; benefits are constrained by hydrology (water availability) &amp;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54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Economic value of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550410" cy="4751924"/>
          </a:xfrm>
        </p:spPr>
        <p:txBody>
          <a:bodyPr/>
          <a:lstStyle/>
          <a:p>
            <a:r>
              <a:rPr lang="en-US" dirty="0"/>
              <a:t>Monthly varying total cost curves derive operations for agricultural &amp; urban deliveries &amp; hydropower</a:t>
            </a:r>
          </a:p>
          <a:p>
            <a:r>
              <a:rPr lang="en-US" dirty="0"/>
              <a:t>Whenever a user’s total demand (target delivery) is not met, scarcity occurs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../../../../Desktop/Screen%20Shot%202018-08-10%20at%2011.45.54%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9060" y="1736204"/>
            <a:ext cx="3964940" cy="21634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4345514"/>
            <a:ext cx="7886700" cy="1831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difference between target &amp; actual deliveries = scarcity</a:t>
            </a:r>
          </a:p>
          <a:p>
            <a:r>
              <a:rPr lang="en-US" dirty="0"/>
              <a:t>The scarcity cost (penalty) is total loss due to lack of water related activities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44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Demand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21</a:t>
            </a:fld>
            <a:endParaRPr lang="en-US"/>
          </a:p>
        </p:txBody>
      </p:sp>
      <p:pic>
        <p:nvPicPr>
          <p:cNvPr id="1025" name="Picture 1" descr="page12image45182336">
            <a:extLst>
              <a:ext uri="{FF2B5EF4-FFF2-40B4-BE49-F238E27FC236}">
                <a16:creationId xmlns:a16="http://schemas.microsoft.com/office/drawing/2014/main" id="{624D6F3A-C035-228D-2FA0-47404B6A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4" y="2578100"/>
            <a:ext cx="6558935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D3916658-C397-1D14-DFD9-59F93027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7750"/>
            <a:ext cx="7886700" cy="698500"/>
          </a:xfrm>
        </p:spPr>
        <p:txBody>
          <a:bodyPr/>
          <a:lstStyle/>
          <a:p>
            <a:r>
              <a:rPr lang="tr-TR" dirty="0" err="1"/>
              <a:t>Agricultural</a:t>
            </a:r>
            <a:r>
              <a:rPr lang="tr-TR" dirty="0"/>
              <a:t> </a:t>
            </a:r>
            <a:r>
              <a:rPr lang="tr-TR" dirty="0" err="1"/>
              <a:t>demand</a:t>
            </a:r>
            <a:r>
              <a:rPr lang="tr-TR" dirty="0"/>
              <a:t> in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seasons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0908A4B-79B3-B16F-C24B-3E00A3B76C5D}"/>
              </a:ext>
            </a:extLst>
          </p:cNvPr>
          <p:cNvSpPr txBox="1"/>
          <p:nvPr/>
        </p:nvSpPr>
        <p:spPr>
          <a:xfrm>
            <a:off x="4021502" y="2676698"/>
            <a:ext cx="224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flexibility</a:t>
            </a:r>
            <a:r>
              <a:rPr lang="tr-TR" dirty="0"/>
              <a:t> (</a:t>
            </a:r>
            <a:r>
              <a:rPr lang="tr-TR" dirty="0" err="1"/>
              <a:t>smaller</a:t>
            </a:r>
            <a:r>
              <a:rPr lang="tr-TR" dirty="0"/>
              <a:t> </a:t>
            </a:r>
            <a:r>
              <a:rPr lang="tr-TR" dirty="0" err="1"/>
              <a:t>slopes</a:t>
            </a:r>
            <a:r>
              <a:rPr lang="tr-TR" dirty="0"/>
              <a:t>)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9613C7F5-C1CC-B0FD-F2C3-390D4F0ACCC3}"/>
              </a:ext>
            </a:extLst>
          </p:cNvPr>
          <p:cNvCxnSpPr>
            <a:cxnSpLocks/>
          </p:cNvCxnSpPr>
          <p:nvPr/>
        </p:nvCxnSpPr>
        <p:spPr>
          <a:xfrm>
            <a:off x="4068151" y="3419393"/>
            <a:ext cx="215045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1C6935D-F84A-5989-F316-E0CD6C2576C1}"/>
              </a:ext>
            </a:extLst>
          </p:cNvPr>
          <p:cNvSpPr txBox="1"/>
          <p:nvPr/>
        </p:nvSpPr>
        <p:spPr>
          <a:xfrm>
            <a:off x="990527" y="1646281"/>
            <a:ext cx="224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flexibility</a:t>
            </a:r>
            <a:r>
              <a:rPr lang="tr-TR" dirty="0"/>
              <a:t> (</a:t>
            </a:r>
            <a:r>
              <a:rPr lang="tr-TR" dirty="0" err="1"/>
              <a:t>steeper</a:t>
            </a:r>
            <a:r>
              <a:rPr lang="tr-TR" dirty="0"/>
              <a:t> </a:t>
            </a:r>
            <a:r>
              <a:rPr lang="tr-TR" dirty="0" err="1"/>
              <a:t>slopes</a:t>
            </a:r>
            <a:r>
              <a:rPr lang="tr-TR" dirty="0"/>
              <a:t>)</a:t>
            </a:r>
          </a:p>
        </p:txBody>
      </p: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2FA6F155-AD94-3AF9-425C-01581807BBED}"/>
              </a:ext>
            </a:extLst>
          </p:cNvPr>
          <p:cNvCxnSpPr>
            <a:cxnSpLocks/>
          </p:cNvCxnSpPr>
          <p:nvPr/>
        </p:nvCxnSpPr>
        <p:spPr>
          <a:xfrm>
            <a:off x="1824402" y="2385371"/>
            <a:ext cx="576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289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Agricultural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hart 19">
            <a:extLst>
              <a:ext uri="{FF2B5EF4-FFF2-40B4-BE49-F238E27FC236}">
                <a16:creationId xmlns:a16="http://schemas.microsoft.com/office/drawing/2014/main" id="{DDF3594B-0A3B-AF39-86D4-7FFC4B0657B5}"/>
              </a:ext>
            </a:extLst>
          </p:cNvPr>
          <p:cNvGraphicFramePr>
            <a:graphicFrameLocks/>
          </p:cNvGraphicFramePr>
          <p:nvPr/>
        </p:nvGraphicFramePr>
        <p:xfrm>
          <a:off x="0" y="4336975"/>
          <a:ext cx="4253948" cy="249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18">
            <a:extLst>
              <a:ext uri="{FF2B5EF4-FFF2-40B4-BE49-F238E27FC236}">
                <a16:creationId xmlns:a16="http://schemas.microsoft.com/office/drawing/2014/main" id="{20CDEA7C-1EE7-C21A-8D59-816FFE898F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r="14872"/>
          <a:stretch/>
        </p:blipFill>
        <p:spPr>
          <a:xfrm>
            <a:off x="4158208" y="1275645"/>
            <a:ext cx="4985792" cy="45360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440061" cy="4751924"/>
          </a:xfrm>
        </p:spPr>
        <p:txBody>
          <a:bodyPr/>
          <a:lstStyle/>
          <a:p>
            <a:r>
              <a:rPr lang="tr-TR" dirty="0"/>
              <a:t>CVPM 1-21 in </a:t>
            </a:r>
            <a:r>
              <a:rPr lang="tr-TR" dirty="0" err="1"/>
              <a:t>the</a:t>
            </a:r>
            <a:r>
              <a:rPr lang="tr-TR" dirty="0"/>
              <a:t> Central </a:t>
            </a:r>
            <a:r>
              <a:rPr lang="tr-TR" dirty="0" err="1"/>
              <a:t>Valley</a:t>
            </a:r>
            <a:endParaRPr lang="tr-TR" dirty="0"/>
          </a:p>
          <a:p>
            <a:r>
              <a:rPr lang="tr-TR" dirty="0" err="1"/>
              <a:t>Southern</a:t>
            </a:r>
            <a:r>
              <a:rPr lang="tr-TR" dirty="0"/>
              <a:t> California </a:t>
            </a:r>
            <a:r>
              <a:rPr lang="tr-TR" dirty="0" err="1"/>
              <a:t>demand</a:t>
            </a:r>
            <a:r>
              <a:rPr lang="tr-TR" dirty="0"/>
              <a:t> </a:t>
            </a:r>
            <a:r>
              <a:rPr lang="tr-TR" dirty="0" err="1"/>
              <a:t>locations</a:t>
            </a:r>
            <a:endParaRPr lang="tr-TR" dirty="0"/>
          </a:p>
          <a:p>
            <a:r>
              <a:rPr lang="en-US" dirty="0"/>
              <a:t>SWAP model is used to create penalty curves</a:t>
            </a:r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9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../../../../Desktop/Screen%20Shot%202018-08-10%20at%201.11.01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94905" y="1054576"/>
            <a:ext cx="6249095" cy="38113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Agricultural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05099"/>
            <a:ext cx="2519664" cy="3471863"/>
          </a:xfrm>
        </p:spPr>
        <p:txBody>
          <a:bodyPr/>
          <a:lstStyle/>
          <a:p>
            <a:r>
              <a:rPr lang="en-US" dirty="0"/>
              <a:t>Two supply sources: groundwater &amp; surface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4120" y="5039935"/>
            <a:ext cx="7931230" cy="1507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Aggregated demand is divided into two parts based on return flow to groundwater or surface water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32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Urban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2931160" cy="4751924"/>
          </a:xfrm>
        </p:spPr>
        <p:txBody>
          <a:bodyPr/>
          <a:lstStyle/>
          <a:p>
            <a:r>
              <a:rPr lang="en-US" dirty="0"/>
              <a:t>Interior &amp; exterior residential, &amp; industrial demands</a:t>
            </a:r>
          </a:p>
          <a:p>
            <a:r>
              <a:rPr lang="en-US" dirty="0"/>
              <a:t>Water sources:</a:t>
            </a:r>
          </a:p>
          <a:p>
            <a:pPr lvl="1"/>
            <a:r>
              <a:rPr lang="en-US" dirty="0"/>
              <a:t>Surface water</a:t>
            </a:r>
          </a:p>
          <a:p>
            <a:pPr lvl="1"/>
            <a:r>
              <a:rPr lang="en-US" dirty="0"/>
              <a:t>Groundwater</a:t>
            </a:r>
          </a:p>
          <a:p>
            <a:pPr lvl="1"/>
            <a:r>
              <a:rPr lang="en-US" dirty="0"/>
              <a:t>Desalination</a:t>
            </a:r>
          </a:p>
          <a:p>
            <a:pPr lvl="1"/>
            <a:r>
              <a:rPr lang="en-US" dirty="0"/>
              <a:t>Potable &amp; non-potable recycled 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../../../../Desktop/Screen%20Shot%202018-08-10%20at%201.11.23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59810" y="914401"/>
            <a:ext cx="5584190" cy="4754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6245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Wildlife refuge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425039"/>
            <a:ext cx="3272019" cy="4751924"/>
          </a:xfrm>
        </p:spPr>
        <p:txBody>
          <a:bodyPr>
            <a:normAutofit/>
          </a:bodyPr>
          <a:lstStyle/>
          <a:p>
            <a:r>
              <a:rPr lang="en-US" dirty="0"/>
              <a:t>9 wildlife refuge demand locations</a:t>
            </a:r>
          </a:p>
          <a:p>
            <a:r>
              <a:rPr lang="en-US" dirty="0"/>
              <a:t>No economic representation</a:t>
            </a:r>
          </a:p>
          <a:p>
            <a:r>
              <a:rPr lang="en-US" dirty="0"/>
              <a:t>Constrained water deliveries</a:t>
            </a:r>
          </a:p>
          <a:p>
            <a:r>
              <a:rPr lang="en-US" dirty="0"/>
              <a:t>Supply sources:</a:t>
            </a:r>
          </a:p>
          <a:p>
            <a:pPr lvl="1"/>
            <a:r>
              <a:rPr lang="en-US" dirty="0"/>
              <a:t>Surface water</a:t>
            </a:r>
          </a:p>
          <a:p>
            <a:pPr lvl="1"/>
            <a:r>
              <a:rPr lang="en-US" dirty="0"/>
              <a:t>Groundwater</a:t>
            </a:r>
          </a:p>
          <a:p>
            <a:pPr lvl="1"/>
            <a:r>
              <a:rPr lang="en-US" dirty="0"/>
              <a:t>Agricultural return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 descr="../../../../Desktop/Screen%20Shot%202018-08-10%20at%201.11.34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2219" y="1425039"/>
            <a:ext cx="5401781" cy="27606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626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MIF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580850" cy="4751924"/>
          </a:xfrm>
        </p:spPr>
        <p:txBody>
          <a:bodyPr/>
          <a:lstStyle/>
          <a:p>
            <a:r>
              <a:rPr lang="en-US" dirty="0"/>
              <a:t>Minimum in-stream flow requirements due to aquatic habitat needs</a:t>
            </a:r>
          </a:p>
          <a:p>
            <a:r>
              <a:rPr lang="en-US" dirty="0"/>
              <a:t>Represented as lower bound constraints</a:t>
            </a:r>
          </a:p>
          <a:p>
            <a:r>
              <a:rPr lang="en-US" dirty="0"/>
              <a:t>Mostly time-series obtained from CALSIM II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../../../../Desktop/mi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500" y="914400"/>
            <a:ext cx="4934500" cy="4838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711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400425" cy="4751924"/>
          </a:xfrm>
        </p:spPr>
        <p:txBody>
          <a:bodyPr>
            <a:normAutofit fontScale="92500"/>
          </a:bodyPr>
          <a:lstStyle/>
          <a:p>
            <a:r>
              <a:rPr lang="tr-TR" dirty="0" err="1"/>
              <a:t>Monthly</a:t>
            </a:r>
            <a:r>
              <a:rPr lang="tr-TR" dirty="0"/>
              <a:t> </a:t>
            </a:r>
            <a:r>
              <a:rPr lang="tr-TR" dirty="0" err="1"/>
              <a:t>hydropower</a:t>
            </a:r>
            <a:r>
              <a:rPr lang="tr-TR" dirty="0"/>
              <a:t> </a:t>
            </a:r>
            <a:r>
              <a:rPr lang="tr-TR" dirty="0" err="1"/>
              <a:t>operations</a:t>
            </a:r>
            <a:endParaRPr lang="tr-TR" dirty="0"/>
          </a:p>
          <a:p>
            <a:r>
              <a:rPr lang="tr-TR" dirty="0" err="1"/>
              <a:t>Penalty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not </a:t>
            </a:r>
            <a:r>
              <a:rPr lang="tr-TR" dirty="0" err="1"/>
              <a:t>generating</a:t>
            </a:r>
            <a:r>
              <a:rPr lang="tr-TR" dirty="0"/>
              <a:t> </a:t>
            </a:r>
            <a:r>
              <a:rPr lang="tr-TR" dirty="0" err="1"/>
              <a:t>hydropower</a:t>
            </a:r>
            <a:r>
              <a:rPr lang="tr-TR" dirty="0"/>
              <a:t> (</a:t>
            </a:r>
            <a:r>
              <a:rPr lang="tr-TR" dirty="0" err="1"/>
              <a:t>reverse</a:t>
            </a:r>
            <a:r>
              <a:rPr lang="tr-TR" dirty="0"/>
              <a:t> of a </a:t>
            </a:r>
            <a:r>
              <a:rPr lang="tr-TR" dirty="0" err="1"/>
              <a:t>benefit</a:t>
            </a:r>
            <a:r>
              <a:rPr lang="tr-TR" dirty="0"/>
              <a:t> </a:t>
            </a:r>
            <a:r>
              <a:rPr lang="tr-TR" dirty="0" err="1"/>
              <a:t>curve</a:t>
            </a:r>
            <a:r>
              <a:rPr lang="tr-TR" dirty="0"/>
              <a:t>)</a:t>
            </a:r>
          </a:p>
          <a:p>
            <a:r>
              <a:rPr lang="tr-TR" dirty="0" err="1"/>
              <a:t>Represented</a:t>
            </a:r>
            <a:r>
              <a:rPr lang="tr-TR" dirty="0"/>
              <a:t> on </a:t>
            </a:r>
            <a:r>
              <a:rPr lang="tr-TR" dirty="0" err="1"/>
              <a:t>reservoir</a:t>
            </a:r>
            <a:r>
              <a:rPr lang="tr-TR" dirty="0"/>
              <a:t> </a:t>
            </a:r>
            <a:r>
              <a:rPr lang="tr-TR" dirty="0" err="1"/>
              <a:t>storage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release</a:t>
            </a:r>
            <a:endParaRPr lang="tr-TR" dirty="0"/>
          </a:p>
          <a:p>
            <a:r>
              <a:rPr lang="tr-TR" dirty="0" err="1"/>
              <a:t>Hourly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prices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D59794E2-39B1-E141-1F41-5D8ECB55E1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803480"/>
              </p:ext>
            </p:extLst>
          </p:nvPr>
        </p:nvGraphicFramePr>
        <p:xfrm>
          <a:off x="4029075" y="914401"/>
          <a:ext cx="5114925" cy="3252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21CEB52C-202D-999A-400A-8C51C5025F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468907"/>
              </p:ext>
            </p:extLst>
          </p:nvPr>
        </p:nvGraphicFramePr>
        <p:xfrm>
          <a:off x="3798094" y="4303714"/>
          <a:ext cx="5319712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537200" imgH="2806700" progId="Excel.Chart.8">
                  <p:embed/>
                </p:oleObj>
              </mc:Choice>
              <mc:Fallback>
                <p:oleObj r:id="rId4" imgW="5537200" imgH="2806700" progId="Excel.Chart.8">
                  <p:embed/>
                  <p:pic>
                    <p:nvPicPr>
                      <p:cNvPr id="6" name="Chart 4">
                        <a:extLst>
                          <a:ext uri="{FF2B5EF4-FFF2-40B4-BE49-F238E27FC236}">
                            <a16:creationId xmlns:a16="http://schemas.microsoft.com/office/drawing/2014/main" id="{F1EEDAA0-3BAC-43AF-F860-1C8974C125C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8094" y="4303714"/>
                        <a:ext cx="5319712" cy="205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178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CALVIN has several limitations:</a:t>
            </a:r>
          </a:p>
          <a:p>
            <a:r>
              <a:rPr lang="en-US" dirty="0"/>
              <a:t>Perfect hydrologic knowledge (limited in limited foresight model)</a:t>
            </a:r>
          </a:p>
          <a:p>
            <a:r>
              <a:rPr lang="en-US" dirty="0"/>
              <a:t>Simplified groundwater representation (unit fixed pumping cost)</a:t>
            </a:r>
          </a:p>
          <a:p>
            <a:r>
              <a:rPr lang="en-US" dirty="0"/>
              <a:t>Linearized cost curves (piecewise linear)</a:t>
            </a:r>
          </a:p>
          <a:p>
            <a:r>
              <a:rPr lang="en-US" dirty="0"/>
              <a:t>Simplified hydropower representation due to linear programming (LP) framework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Lessons from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8"/>
            <a:ext cx="7886700" cy="5039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CALVIN results show that</a:t>
            </a:r>
          </a:p>
          <a:p>
            <a:r>
              <a:rPr lang="en-US" dirty="0"/>
              <a:t>Regional or statewide markets can reduce water scarcity costs</a:t>
            </a:r>
          </a:p>
          <a:p>
            <a:r>
              <a:rPr lang="en-US" dirty="0"/>
              <a:t>Environmental flows have economic values for agricultural and urban and hydropower activities</a:t>
            </a:r>
          </a:p>
          <a:p>
            <a:r>
              <a:rPr lang="en-US" dirty="0"/>
              <a:t>Economic values exist for expanded facilities</a:t>
            </a:r>
          </a:p>
          <a:p>
            <a:r>
              <a:rPr lang="en-US" dirty="0"/>
              <a:t>Some scarcity is optimal</a:t>
            </a:r>
          </a:p>
          <a:p>
            <a:r>
              <a:rPr lang="en-US" dirty="0"/>
              <a:t>Integrated local, regional, and statewide operation of water decreases competition with environmental uses (water trading)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26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Hydroeconomic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for</a:t>
            </a:r>
          </a:p>
          <a:p>
            <a:r>
              <a:rPr lang="en-US" dirty="0"/>
              <a:t>Represents regional scale hydrologic, engineering and economic aspects</a:t>
            </a:r>
          </a:p>
          <a:p>
            <a:r>
              <a:rPr lang="en-US" dirty="0"/>
              <a:t>Provide a framework for water resources systems</a:t>
            </a:r>
          </a:p>
          <a:p>
            <a:r>
              <a:rPr lang="en-US" dirty="0"/>
              <a:t>Solution-oriented tools for discovering new strategies</a:t>
            </a:r>
          </a:p>
          <a:p>
            <a:r>
              <a:rPr lang="en-US" dirty="0"/>
              <a:t>Investigates water management schemes and policy insights</a:t>
            </a:r>
          </a:p>
          <a:p>
            <a:r>
              <a:rPr lang="en-US" dirty="0"/>
              <a:t>Useful for water resources planning &amp; management decisions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73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88028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recent updates aims to</a:t>
            </a:r>
          </a:p>
          <a:p>
            <a:r>
              <a:rPr lang="en-US" dirty="0"/>
              <a:t>Create a </a:t>
            </a:r>
            <a:r>
              <a:rPr lang="en-US" i="1" dirty="0"/>
              <a:t>cross-platform</a:t>
            </a:r>
            <a:r>
              <a:rPr lang="en-US" dirty="0"/>
              <a:t> model: </a:t>
            </a:r>
            <a:r>
              <a:rPr lang="en-US" dirty="0" err="1"/>
              <a:t>MacOS</a:t>
            </a:r>
            <a:r>
              <a:rPr lang="en-US" dirty="0"/>
              <a:t>, Windows</a:t>
            </a:r>
          </a:p>
          <a:p>
            <a:r>
              <a:rPr lang="en-US" dirty="0"/>
              <a:t>Use </a:t>
            </a:r>
            <a:r>
              <a:rPr lang="en-US" i="1" dirty="0"/>
              <a:t>open data format</a:t>
            </a:r>
            <a:r>
              <a:rPr lang="en-US" dirty="0"/>
              <a:t>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csv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JSON</a:t>
            </a:r>
          </a:p>
          <a:p>
            <a:r>
              <a:rPr lang="en-US" dirty="0"/>
              <a:t>Have </a:t>
            </a:r>
            <a:r>
              <a:rPr lang="en-US" i="1" dirty="0"/>
              <a:t>freely available</a:t>
            </a:r>
            <a:r>
              <a:rPr lang="en-US" dirty="0"/>
              <a:t>: data, code, modeling language &amp; solvers are open-source or free of charge</a:t>
            </a:r>
          </a:p>
          <a:p>
            <a:r>
              <a:rPr lang="en-US" i="1" dirty="0"/>
              <a:t>Separate model &amp; data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HOBBES is independent from any data</a:t>
            </a:r>
          </a:p>
          <a:p>
            <a:pPr lvl="1"/>
            <a:r>
              <a:rPr lang="en-US" dirty="0"/>
              <a:t>CALVIN’s structure code is generalized (can solve any other network-flow problems)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60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179684" cy="4751924"/>
          </a:xfrm>
        </p:spPr>
        <p:txBody>
          <a:bodyPr/>
          <a:lstStyle/>
          <a:p>
            <a:r>
              <a:rPr lang="en-US" dirty="0"/>
              <a:t>The original CALVIN uses HEC-PRM to solve its optimization problem</a:t>
            </a:r>
          </a:p>
          <a:p>
            <a:r>
              <a:rPr lang="en-US" dirty="0"/>
              <a:t>With recent updates, CALVIN is moved to Python</a:t>
            </a:r>
          </a:p>
          <a:p>
            <a:r>
              <a:rPr lang="en-US" dirty="0"/>
              <a:t>Pyomo library, a high level optimization modeling language in Python, is used</a:t>
            </a:r>
          </a:p>
          <a:p>
            <a:r>
              <a:rPr lang="en-US" dirty="0"/>
              <a:t>Pyomo can connect to several freely available solvers</a:t>
            </a:r>
          </a:p>
          <a:p>
            <a:r>
              <a:rPr lang="en-US" dirty="0"/>
              <a:t>Runtime is decreased from 2-5 days to 30min-1 </a:t>
            </a:r>
            <a:r>
              <a:rPr lang="en-US" dirty="0" err="1"/>
              <a:t>hr</a:t>
            </a:r>
            <a:r>
              <a:rPr lang="en-US" dirty="0"/>
              <a:t>, with parallelization in Pyomo.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23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HOBBES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A web-based open-source data storing and sharing platform</a:t>
            </a:r>
          </a:p>
          <a:p>
            <a:r>
              <a:rPr lang="en-US" dirty="0"/>
              <a:t>Stores California’s water network data</a:t>
            </a:r>
          </a:p>
          <a:p>
            <a:r>
              <a:rPr lang="en-US" dirty="0"/>
              <a:t>Documentation and change tracking via GitHub</a:t>
            </a:r>
          </a:p>
          <a:p>
            <a:r>
              <a:rPr lang="en-US" dirty="0"/>
              <a:t>Data visualization and animation</a:t>
            </a:r>
          </a:p>
          <a:p>
            <a:r>
              <a:rPr lang="en-US" dirty="0"/>
              <a:t>Several models can be built around HOBBES, where built-in tools convert and export network data in the desired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58065"/>
              </p:ext>
            </p:extLst>
          </p:nvPr>
        </p:nvGraphicFramePr>
        <p:xfrm>
          <a:off x="1585533" y="5266055"/>
          <a:ext cx="5972934" cy="1272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2528812" y="917075"/>
            <a:ext cx="3999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8"/>
              </a:rPr>
              <a:t>https://cwn.cws.ucdavis.edu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247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HOBBES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549650" cy="4751924"/>
          </a:xfrm>
        </p:spPr>
        <p:txBody>
          <a:bodyPr/>
          <a:lstStyle/>
          <a:p>
            <a:r>
              <a:rPr lang="en-US" dirty="0"/>
              <a:t>California water network </a:t>
            </a:r>
          </a:p>
          <a:p>
            <a:r>
              <a:rPr lang="en-US" dirty="0"/>
              <a:t>Geocoded network elements </a:t>
            </a:r>
          </a:p>
          <a:p>
            <a:r>
              <a:rPr lang="en-US" dirty="0"/>
              <a:t>Layered based on hydrologic regions and subregions </a:t>
            </a:r>
          </a:p>
          <a:p>
            <a:r>
              <a:rPr lang="en-US" dirty="0"/>
              <a:t>Data visualization </a:t>
            </a:r>
          </a:p>
          <a:p>
            <a:r>
              <a:rPr lang="en-US" dirty="0"/>
              <a:t>Animation tool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33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21057CE-E4FC-0770-9150-8BC9CB9D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683" y="1338916"/>
            <a:ext cx="5108317" cy="459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95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HOBBES for CALVIN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CALVIN Python version uses matrices for all parameters: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l</a:t>
            </a:r>
            <a:r>
              <a:rPr lang="en-US" dirty="0"/>
              <a:t>, </a:t>
            </a:r>
            <a:r>
              <a:rPr lang="en-US" i="1" dirty="0"/>
              <a:t>u</a:t>
            </a:r>
          </a:p>
          <a:p>
            <a:r>
              <a:rPr lang="en-US" dirty="0"/>
              <a:t>Calvin-network-tool in HOBBES converts input data into a network matrix</a:t>
            </a:r>
          </a:p>
          <a:p>
            <a:r>
              <a:rPr lang="en-US" dirty="0"/>
              <a:t>The network matrix is input to CALVIN (Python)</a:t>
            </a:r>
          </a:p>
          <a:p>
            <a:r>
              <a:rPr lang="en-US" dirty="0"/>
              <a:t>Each of network matrix lines correspond to a link </a:t>
            </a:r>
            <a:r>
              <a:rPr lang="mr-IN" dirty="0"/>
              <a:t>–</a:t>
            </a:r>
            <a:r>
              <a:rPr lang="en-US" dirty="0"/>
              <a:t> decision var. (</a:t>
            </a:r>
            <a:r>
              <a:rPr lang="en-US" sz="2400" dirty="0"/>
              <a:t>full size model has 6 millions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47068"/>
              </p:ext>
            </p:extLst>
          </p:nvPr>
        </p:nvGraphicFramePr>
        <p:xfrm>
          <a:off x="1390651" y="4872991"/>
          <a:ext cx="6095999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/>
                        <a:t>i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j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u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784190" y="5428526"/>
            <a:ext cx="51206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10958" y="5416951"/>
            <a:ext cx="0" cy="8229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832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Network-flow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634003" cy="4751924"/>
          </a:xfrm>
        </p:spPr>
        <p:txBody>
          <a:bodyPr/>
          <a:lstStyle/>
          <a:p>
            <a:r>
              <a:rPr lang="en-US" dirty="0"/>
              <a:t>CALVIN represents the physical system with nodes and links</a:t>
            </a:r>
          </a:p>
          <a:p>
            <a:r>
              <a:rPr lang="en-US" dirty="0"/>
              <a:t>Nodes represent reservoirs, demand locations, power and pumping plants and junctions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35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4704615"/>
            <a:ext cx="7115606" cy="184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Links only connect nodes to each other</a:t>
            </a:r>
          </a:p>
          <a:p>
            <a:r>
              <a:rPr lang="en-US" dirty="0"/>
              <a:t>All network parameters are applied to links: amplitude (loss factor) </a:t>
            </a:r>
            <a:r>
              <a:rPr lang="en-US" i="1" dirty="0"/>
              <a:t>a</a:t>
            </a:r>
            <a:r>
              <a:rPr lang="en-US" dirty="0"/>
              <a:t>, unit cost </a:t>
            </a:r>
            <a:r>
              <a:rPr lang="en-US" i="1" dirty="0"/>
              <a:t>c</a:t>
            </a:r>
            <a:r>
              <a:rPr lang="en-US" dirty="0"/>
              <a:t>, lower bound </a:t>
            </a:r>
            <a:r>
              <a:rPr lang="en-US" i="1" dirty="0"/>
              <a:t>l</a:t>
            </a:r>
            <a:r>
              <a:rPr lang="en-US" dirty="0"/>
              <a:t>, &amp; upper bound </a:t>
            </a:r>
            <a:r>
              <a:rPr lang="en-US" i="1" dirty="0"/>
              <a:t>u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14" y="916188"/>
            <a:ext cx="3935392" cy="378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61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Linear 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5091508"/>
          </a:xfrm>
        </p:spPr>
        <p:txBody>
          <a:bodyPr>
            <a:normAutofit/>
          </a:bodyPr>
          <a:lstStyle/>
          <a:p>
            <a:r>
              <a:rPr lang="en-US" dirty="0"/>
              <a:t>As an network-flow LP model, CALVIN minimizes statewide water scarcity and operating costs within constraints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6528482"/>
                  </p:ext>
                </p:extLst>
              </p:nvPr>
            </p:nvGraphicFramePr>
            <p:xfrm>
              <a:off x="1189438" y="2573248"/>
              <a:ext cx="6765124" cy="291814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8302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49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𝑚𝑖𝑛</m:t>
                                        </m:r>
                                      </m:e>
                                      <m:lim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𝑋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=</m:t>
                                    </m:r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supHide m:val="on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supHide m:val="on"/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Objective Function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 ∀(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𝑘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)∈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Lower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 ∀(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𝑘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)∈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Upper</a:t>
                          </a:r>
                          <a:r>
                            <a:rPr lang="en-US" sz="1800" b="0" i="1" baseline="0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charset="0"/>
                                        <a:cs typeface="Times New Roman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Calibri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Calibri" charset="0"/>
                                            <a:cs typeface="Times New Roman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  <m:t>𝑗𝑖𝑘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Calibri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supHide m:val="on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supHide m:val="on"/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charset="0"/>
                                                    <a:ea typeface="Calibri" charset="0"/>
                                                    <a:cs typeface="Times New Roman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charset="0"/>
                                                    <a:ea typeface="Calibri" charset="0"/>
                                                    <a:cs typeface="Times New Roman" charset="0"/>
                                                  </a:rPr>
                                                  <m:t>=0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nary>
                                  </m:e>
                                </m:nary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 ∀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Mass balance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6528482"/>
                  </p:ext>
                </p:extLst>
              </p:nvPr>
            </p:nvGraphicFramePr>
            <p:xfrm>
              <a:off x="1189438" y="2573248"/>
              <a:ext cx="6765124" cy="291814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830214"/>
                    <a:gridCol w="1934910"/>
                  </a:tblGrid>
                  <a:tr h="9282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r="-39975" b="-215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Objective Function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168889" r="-39975" b="-2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Lower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268889" r="-39975" b="-1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Upper</a:t>
                          </a:r>
                          <a:r>
                            <a:rPr lang="en-US" sz="1800" b="0" i="1" baseline="0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8926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225850" r="-399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Mass balance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802271" y="5602389"/>
            <a:ext cx="41848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where </a:t>
            </a:r>
            <a:r>
              <a:rPr lang="en-US" sz="2000" i="1" dirty="0"/>
              <a:t>X</a:t>
            </a:r>
            <a:r>
              <a:rPr lang="en-US" sz="2000" dirty="0"/>
              <a:t> is flow (decision variable); </a:t>
            </a:r>
            <a:r>
              <a:rPr lang="en-US" sz="2000" i="1" dirty="0"/>
              <a:t>c</a:t>
            </a:r>
            <a:r>
              <a:rPr lang="en-US" sz="2000" dirty="0"/>
              <a:t> is unit cost; </a:t>
            </a:r>
            <a:r>
              <a:rPr lang="en-US" sz="2000" i="1" dirty="0"/>
              <a:t>l</a:t>
            </a:r>
            <a:r>
              <a:rPr lang="en-US" sz="2000" dirty="0"/>
              <a:t> is lower bound; </a:t>
            </a:r>
            <a:r>
              <a:rPr lang="en-US" sz="2000" i="1" dirty="0"/>
              <a:t>u</a:t>
            </a:r>
            <a:r>
              <a:rPr lang="en-US" sz="2000" dirty="0"/>
              <a:t> is upper bound; </a:t>
            </a:r>
            <a:r>
              <a:rPr lang="en-US" sz="2000" i="1" dirty="0"/>
              <a:t>a</a:t>
            </a:r>
            <a:r>
              <a:rPr lang="en-US" sz="2000" dirty="0"/>
              <a:t> is amplitude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4271" y="5542188"/>
            <a:ext cx="36192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index </a:t>
            </a:r>
            <a:r>
              <a:rPr lang="en-US" sz="2000" i="1" dirty="0" err="1"/>
              <a:t>i</a:t>
            </a:r>
            <a:r>
              <a:rPr lang="en-US" sz="2000" dirty="0"/>
              <a:t> represents origin node; </a:t>
            </a:r>
            <a:r>
              <a:rPr lang="en-US" sz="2000" i="1" dirty="0"/>
              <a:t>j</a:t>
            </a:r>
            <a:r>
              <a:rPr lang="en-US" sz="2000" dirty="0"/>
              <a:t> is terminal node; </a:t>
            </a:r>
            <a:r>
              <a:rPr lang="en-US" sz="2000" i="1" dirty="0"/>
              <a:t>k</a:t>
            </a:r>
            <a:r>
              <a:rPr lang="en-US" sz="2000" dirty="0"/>
              <a:t> is a piecewise component</a:t>
            </a:r>
          </a:p>
        </p:txBody>
      </p:sp>
    </p:spTree>
    <p:extLst>
      <p:ext uri="{BB962C8B-B14F-4D97-AF65-F5344CB8AC3E}">
        <p14:creationId xmlns:p14="http://schemas.microsoft.com/office/powerpoint/2010/main" val="351693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Resolving infeasibilities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179684" cy="4751924"/>
          </a:xfrm>
        </p:spPr>
        <p:txBody>
          <a:bodyPr/>
          <a:lstStyle/>
          <a:p>
            <a:r>
              <a:rPr lang="en-US" dirty="0"/>
              <a:t>When a mass-balance constraint at any location is not met, the model results in infeasible solution</a:t>
            </a:r>
          </a:p>
          <a:p>
            <a:r>
              <a:rPr lang="en-US" dirty="0"/>
              <a:t>Due to size of the model, in case of infeasibility, you never know where the problem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37</a:t>
            </a:fld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1309600" y="3590555"/>
            <a:ext cx="2632614" cy="2031593"/>
            <a:chOff x="1020532" y="3611682"/>
            <a:chExt cx="2632614" cy="2031593"/>
          </a:xfrm>
        </p:grpSpPr>
        <p:grpSp>
          <p:nvGrpSpPr>
            <p:cNvPr id="27" name="Group 26"/>
            <p:cNvGrpSpPr/>
            <p:nvPr/>
          </p:nvGrpSpPr>
          <p:grpSpPr>
            <a:xfrm>
              <a:off x="1020532" y="3801001"/>
              <a:ext cx="2632614" cy="1842274"/>
              <a:chOff x="1286750" y="2858174"/>
              <a:chExt cx="2632614" cy="1842274"/>
            </a:xfrm>
          </p:grpSpPr>
          <p:sp>
            <p:nvSpPr>
              <p:cNvPr id="5" name="Oval 4"/>
              <p:cNvSpPr>
                <a:spLocks noChangeAspect="1"/>
              </p:cNvSpPr>
              <p:nvPr/>
            </p:nvSpPr>
            <p:spPr>
              <a:xfrm>
                <a:off x="2338086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553604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/>
              <p:cNvCxnSpPr>
                <a:stCxn id="5" idx="6"/>
                <a:endCxn id="6" idx="2"/>
              </p:cNvCxnSpPr>
              <p:nvPr/>
            </p:nvCxnSpPr>
            <p:spPr>
              <a:xfrm>
                <a:off x="2703846" y="3898353"/>
                <a:ext cx="84975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19" idx="5"/>
                <a:endCxn id="5" idx="1"/>
              </p:cNvCxnSpPr>
              <p:nvPr/>
            </p:nvCxnSpPr>
            <p:spPr>
              <a:xfrm>
                <a:off x="1598946" y="3170370"/>
                <a:ext cx="792704" cy="5986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21" idx="7"/>
                <a:endCxn id="5" idx="3"/>
              </p:cNvCxnSpPr>
              <p:nvPr/>
            </p:nvCxnSpPr>
            <p:spPr>
              <a:xfrm flipV="1">
                <a:off x="1604895" y="4027669"/>
                <a:ext cx="786755" cy="36058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286750" y="2858174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1292699" y="4334688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87371" y="3140305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100 TAF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08206" y="4010189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500 TAF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641463" y="3427889"/>
                <a:ext cx="10855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Capacity = </a:t>
                </a:r>
              </a:p>
              <a:p>
                <a:r>
                  <a:rPr lang="en-US" sz="1400" dirty="0"/>
                  <a:t>550 TAF</a:t>
                </a:r>
              </a:p>
            </p:txBody>
          </p:sp>
        </p:grpSp>
        <p:sp>
          <p:nvSpPr>
            <p:cNvPr id="43" name="Cross 42"/>
            <p:cNvSpPr>
              <a:spLocks noChangeAspect="1"/>
            </p:cNvSpPr>
            <p:nvPr/>
          </p:nvSpPr>
          <p:spPr>
            <a:xfrm rot="2728891">
              <a:off x="1633269" y="3611682"/>
              <a:ext cx="1280160" cy="1280160"/>
            </a:xfrm>
            <a:prstGeom prst="plus">
              <a:avLst>
                <a:gd name="adj" fmla="val 45547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872829" y="3596747"/>
            <a:ext cx="2812543" cy="2028903"/>
            <a:chOff x="4818692" y="3614372"/>
            <a:chExt cx="2812543" cy="2028903"/>
          </a:xfrm>
        </p:grpSpPr>
        <p:grpSp>
          <p:nvGrpSpPr>
            <p:cNvPr id="28" name="Group 27"/>
            <p:cNvGrpSpPr/>
            <p:nvPr/>
          </p:nvGrpSpPr>
          <p:grpSpPr>
            <a:xfrm>
              <a:off x="4818692" y="3801001"/>
              <a:ext cx="2812543" cy="1842274"/>
              <a:chOff x="1286750" y="2858174"/>
              <a:chExt cx="2812543" cy="1842274"/>
            </a:xfrm>
          </p:grpSpPr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2338086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3553604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/>
              <p:cNvCxnSpPr>
                <a:stCxn id="31" idx="6"/>
                <a:endCxn id="32" idx="2"/>
              </p:cNvCxnSpPr>
              <p:nvPr/>
            </p:nvCxnSpPr>
            <p:spPr>
              <a:xfrm>
                <a:off x="2703846" y="3898353"/>
                <a:ext cx="84975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endCxn id="31" idx="1"/>
              </p:cNvCxnSpPr>
              <p:nvPr/>
            </p:nvCxnSpPr>
            <p:spPr>
              <a:xfrm>
                <a:off x="1598946" y="3170370"/>
                <a:ext cx="792704" cy="5986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endCxn id="31" idx="3"/>
              </p:cNvCxnSpPr>
              <p:nvPr/>
            </p:nvCxnSpPr>
            <p:spPr>
              <a:xfrm flipV="1">
                <a:off x="1604895" y="4027669"/>
                <a:ext cx="786755" cy="36058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1286750" y="2858174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1292699" y="4334688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87371" y="3140305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100 TAF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608206" y="4010189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500 TAF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656269" y="3449913"/>
                <a:ext cx="14430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Lower Bound = </a:t>
                </a:r>
              </a:p>
              <a:p>
                <a:r>
                  <a:rPr lang="en-US" sz="1400" dirty="0"/>
                  <a:t>650 TAF</a:t>
                </a:r>
              </a:p>
            </p:txBody>
          </p:sp>
        </p:grpSp>
        <p:sp>
          <p:nvSpPr>
            <p:cNvPr id="44" name="Cross 43"/>
            <p:cNvSpPr>
              <a:spLocks noChangeAspect="1"/>
            </p:cNvSpPr>
            <p:nvPr/>
          </p:nvSpPr>
          <p:spPr>
            <a:xfrm rot="2728891">
              <a:off x="5432975" y="3614372"/>
              <a:ext cx="1280160" cy="1280160"/>
            </a:xfrm>
            <a:prstGeom prst="plus">
              <a:avLst>
                <a:gd name="adj" fmla="val 45547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6098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Debug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When network is modified (climate change, adding a new requirement or element etc.), first run in debug mode</a:t>
            </a:r>
          </a:p>
          <a:p>
            <a:r>
              <a:rPr lang="en-US" dirty="0"/>
              <a:t>Debug mode adds two links (debug source &amp; debug sink) at very high cost (~10</a:t>
            </a:r>
            <a:r>
              <a:rPr lang="en-US" baseline="30000" dirty="0"/>
              <a:t>10</a:t>
            </a:r>
            <a:r>
              <a:rPr lang="en-US" dirty="0"/>
              <a:t>)</a:t>
            </a:r>
          </a:p>
          <a:p>
            <a:r>
              <a:rPr lang="en-US" dirty="0"/>
              <a:t>The debug cost is much higher than any other cost in CALVIN to make sure it is not used unless there is infeasibility</a:t>
            </a:r>
          </a:p>
          <a:p>
            <a:r>
              <a:rPr lang="en-US" dirty="0"/>
              <a:t>Then postprocess to</a:t>
            </a:r>
          </a:p>
          <a:p>
            <a:pPr marL="0" indent="0">
              <a:buNone/>
            </a:pPr>
            <a:r>
              <a:rPr lang="en-US" dirty="0"/>
              <a:t>  eliminate debug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332718" y="4445370"/>
            <a:ext cx="3443909" cy="2059542"/>
            <a:chOff x="5332718" y="4445370"/>
            <a:chExt cx="3443909" cy="2059542"/>
          </a:xfrm>
        </p:grpSpPr>
        <p:pic>
          <p:nvPicPr>
            <p:cNvPr id="5" name="Picture 4" descr="../../../../Desktop/Screen%20Shot%202018-08-16%20at%2010.36.28%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32718" y="4445370"/>
              <a:ext cx="3443909" cy="201168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612161" y="4750169"/>
              <a:ext cx="10502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 = $10</a:t>
              </a:r>
              <a:r>
                <a:rPr lang="en-US" sz="1400" baseline="30000" dirty="0"/>
                <a:t>10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23736" y="6197135"/>
              <a:ext cx="10502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 = $10</a:t>
              </a:r>
              <a:r>
                <a:rPr lang="en-US" sz="1400" baseline="3000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246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runtime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596109" cy="4751924"/>
          </a:xfrm>
        </p:spPr>
        <p:txBody>
          <a:bodyPr/>
          <a:lstStyle/>
          <a:p>
            <a:r>
              <a:rPr lang="en-US" dirty="0"/>
              <a:t>Solver wall clock runtime for different model sizes</a:t>
            </a:r>
          </a:p>
          <a:p>
            <a:r>
              <a:rPr lang="en-US" dirty="0"/>
              <a:t>Installed solvers:</a:t>
            </a:r>
          </a:p>
          <a:p>
            <a:pPr lvl="1"/>
            <a:r>
              <a:rPr lang="en-US" dirty="0"/>
              <a:t>GLPK</a:t>
            </a:r>
          </a:p>
          <a:p>
            <a:pPr lvl="1"/>
            <a:r>
              <a:rPr lang="en-US" dirty="0"/>
              <a:t>CBC</a:t>
            </a:r>
          </a:p>
          <a:p>
            <a:pPr lvl="1"/>
            <a:r>
              <a:rPr lang="en-US" dirty="0" err="1"/>
              <a:t>Gurobi</a:t>
            </a:r>
            <a:endParaRPr lang="en-US" dirty="0"/>
          </a:p>
          <a:p>
            <a:pPr lvl="1"/>
            <a:r>
              <a:rPr lang="en-US" dirty="0"/>
              <a:t>CPLEX</a:t>
            </a:r>
          </a:p>
          <a:p>
            <a:r>
              <a:rPr lang="en-US" dirty="0"/>
              <a:t>Log-log scale: exponential increase of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206428"/>
            <a:ext cx="5029200" cy="35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69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Hydro-economic models represent all major hydrologic and engineering parts of the system</a:t>
            </a:r>
          </a:p>
          <a:p>
            <a:r>
              <a:rPr lang="en-US" dirty="0"/>
              <a:t>Water balance components</a:t>
            </a:r>
          </a:p>
          <a:p>
            <a:pPr lvl="1"/>
            <a:r>
              <a:rPr lang="en-US" dirty="0"/>
              <a:t>River flows, evaporation, groundwater recharge, and return flows</a:t>
            </a:r>
          </a:p>
          <a:p>
            <a:r>
              <a:rPr lang="en-US" dirty="0"/>
              <a:t>Infrastructure components</a:t>
            </a:r>
          </a:p>
          <a:p>
            <a:pPr lvl="1"/>
            <a:r>
              <a:rPr lang="en-US" dirty="0"/>
              <a:t>Canals, reservoirs, treatment plants, surface and ground water pumping, and artificial recharge</a:t>
            </a:r>
          </a:p>
          <a:p>
            <a:r>
              <a:rPr lang="en-US" dirty="0"/>
              <a:t>Water demands (agricultural, urban, and environmental), operating costs, and operating rules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12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 small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179684" cy="4751924"/>
          </a:xfrm>
        </p:spPr>
        <p:txBody>
          <a:bodyPr/>
          <a:lstStyle/>
          <a:p>
            <a:r>
              <a:rPr lang="en-US" dirty="0"/>
              <a:t>Modeling of a reservoir with following properties</a:t>
            </a:r>
          </a:p>
          <a:p>
            <a:r>
              <a:rPr lang="en-US" dirty="0"/>
              <a:t>Two time-steps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92" y="2449513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26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Network-flow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basic_sche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530" y="1326833"/>
            <a:ext cx="7172939" cy="5212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562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Why an economical approach?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Water is a scarce source</a:t>
            </a:r>
          </a:p>
          <a:p>
            <a:pPr lvl="1"/>
            <a:r>
              <a:rPr lang="en-US" dirty="0"/>
              <a:t>Should be managed and allocated efficiently</a:t>
            </a:r>
          </a:p>
          <a:p>
            <a:pPr lvl="1"/>
            <a:r>
              <a:rPr lang="en-US" dirty="0"/>
              <a:t>Economics offers methods to evaluate equity and efficiency</a:t>
            </a:r>
          </a:p>
          <a:p>
            <a:r>
              <a:rPr lang="en-US" dirty="0"/>
              <a:t>Water has a value as a:</a:t>
            </a:r>
          </a:p>
          <a:p>
            <a:pPr lvl="1"/>
            <a:r>
              <a:rPr lang="en-US" dirty="0"/>
              <a:t>Commodity in various production processes</a:t>
            </a:r>
          </a:p>
          <a:p>
            <a:pPr lvl="1"/>
            <a:r>
              <a:rPr lang="en-US" dirty="0"/>
              <a:t>Diluter and transporter of waste</a:t>
            </a:r>
          </a:p>
          <a:p>
            <a:pPr lvl="1"/>
            <a:r>
              <a:rPr lang="en-US" dirty="0"/>
              <a:t>Recreational space</a:t>
            </a:r>
          </a:p>
          <a:p>
            <a:pPr lvl="1"/>
            <a:r>
              <a:rPr lang="en-US" dirty="0"/>
              <a:t>Ecological habitat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8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Economic Value of 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6</a:t>
            </a:fld>
            <a:endParaRPr lang="en-US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83A0DF4D-73F9-8C27-08A1-49A32ED3321A}"/>
              </a:ext>
            </a:extLst>
          </p:cNvPr>
          <p:cNvGrpSpPr/>
          <p:nvPr/>
        </p:nvGrpSpPr>
        <p:grpSpPr>
          <a:xfrm>
            <a:off x="1178732" y="1611666"/>
            <a:ext cx="6786536" cy="4351338"/>
            <a:chOff x="1566292" y="1690688"/>
            <a:chExt cx="6786536" cy="4351338"/>
          </a:xfrm>
        </p:grpSpPr>
        <p:pic>
          <p:nvPicPr>
            <p:cNvPr id="5" name="Content Placeholder 24">
              <a:extLst>
                <a:ext uri="{FF2B5EF4-FFF2-40B4-BE49-F238E27FC236}">
                  <a16:creationId xmlns:a16="http://schemas.microsoft.com/office/drawing/2014/main" id="{9E7A181D-AB01-5CE4-0072-25D19D1C6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2"/>
            <a:stretch/>
          </p:blipFill>
          <p:spPr>
            <a:xfrm>
              <a:off x="1986621" y="1690688"/>
              <a:ext cx="6366207" cy="4351338"/>
            </a:xfrm>
            <a:prstGeom prst="rect">
              <a:avLst/>
            </a:prstGeom>
          </p:spPr>
        </p:pic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F6FA2F9C-A4FE-F380-7BB1-9477854FCB3C}"/>
                </a:ext>
              </a:extLst>
            </p:cNvPr>
            <p:cNvSpPr txBox="1"/>
            <p:nvPr/>
          </p:nvSpPr>
          <p:spPr>
            <a:xfrm>
              <a:off x="3800104" y="1959429"/>
              <a:ext cx="2028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Demand Function</a:t>
              </a:r>
            </a:p>
          </p:txBody>
        </p:sp>
        <p:cxnSp>
          <p:nvCxnSpPr>
            <p:cNvPr id="7" name="Curved Connector 28">
              <a:extLst>
                <a:ext uri="{FF2B5EF4-FFF2-40B4-BE49-F238E27FC236}">
                  <a16:creationId xmlns:a16="http://schemas.microsoft.com/office/drawing/2014/main" id="{45774177-353B-9A27-6826-07832685CB30}"/>
                </a:ext>
              </a:extLst>
            </p:cNvPr>
            <p:cNvCxnSpPr>
              <a:endCxn id="6" idx="1"/>
            </p:cNvCxnSpPr>
            <p:nvPr/>
          </p:nvCxnSpPr>
          <p:spPr>
            <a:xfrm flipV="1">
              <a:off x="2636322" y="2159484"/>
              <a:ext cx="1163782" cy="856767"/>
            </a:xfrm>
            <a:prstGeom prst="curved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1481C314-13CF-2E30-9DFF-055BBBB0107B}"/>
                </a:ext>
              </a:extLst>
            </p:cNvPr>
            <p:cNvSpPr txBox="1"/>
            <p:nvPr/>
          </p:nvSpPr>
          <p:spPr>
            <a:xfrm rot="16200000">
              <a:off x="299984" y="3269603"/>
              <a:ext cx="29327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Unit Price of Water ($/AF)</a:t>
              </a:r>
            </a:p>
          </p:txBody>
        </p:sp>
        <p:cxnSp>
          <p:nvCxnSpPr>
            <p:cNvPr id="9" name="Straight Arrow Connector 33">
              <a:extLst>
                <a:ext uri="{FF2B5EF4-FFF2-40B4-BE49-F238E27FC236}">
                  <a16:creationId xmlns:a16="http://schemas.microsoft.com/office/drawing/2014/main" id="{E2DDDBA4-6C52-A244-F5B6-01540C72D13C}"/>
                </a:ext>
              </a:extLst>
            </p:cNvPr>
            <p:cNvCxnSpPr/>
            <p:nvPr/>
          </p:nvCxnSpPr>
          <p:spPr>
            <a:xfrm>
              <a:off x="4029145" y="4476997"/>
              <a:ext cx="8343" cy="8951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35">
              <a:extLst>
                <a:ext uri="{FF2B5EF4-FFF2-40B4-BE49-F238E27FC236}">
                  <a16:creationId xmlns:a16="http://schemas.microsoft.com/office/drawing/2014/main" id="{BD9277A3-6DC8-7A12-67F6-7D31F6B48E44}"/>
                </a:ext>
              </a:extLst>
            </p:cNvPr>
            <p:cNvCxnSpPr/>
            <p:nvPr/>
          </p:nvCxnSpPr>
          <p:spPr>
            <a:xfrm flipH="1">
              <a:off x="2061633" y="4476997"/>
              <a:ext cx="19641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F197B2EE-F57F-66EC-3344-A9498D01C182}"/>
                </a:ext>
              </a:extLst>
            </p:cNvPr>
            <p:cNvSpPr txBox="1"/>
            <p:nvPr/>
          </p:nvSpPr>
          <p:spPr>
            <a:xfrm>
              <a:off x="2242107" y="4476996"/>
              <a:ext cx="2028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 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7266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Formulation and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Hydro-economic models use simulation and optimization separately or together.</a:t>
            </a:r>
          </a:p>
          <a:p>
            <a:pPr lvl="1"/>
            <a:r>
              <a:rPr lang="en-US" dirty="0"/>
              <a:t>Simulation (What if?)</a:t>
            </a:r>
          </a:p>
          <a:p>
            <a:pPr lvl="2"/>
            <a:r>
              <a:rPr lang="en-US" dirty="0"/>
              <a:t>Simulate decisions on a time-step</a:t>
            </a:r>
          </a:p>
          <a:p>
            <a:pPr lvl="2"/>
            <a:r>
              <a:rPr lang="en-US" dirty="0"/>
              <a:t>Based on operating rules</a:t>
            </a:r>
          </a:p>
          <a:p>
            <a:pPr lvl="1"/>
            <a:r>
              <a:rPr lang="en-US" dirty="0"/>
              <a:t>Optimization (What is best?)</a:t>
            </a:r>
          </a:p>
          <a:p>
            <a:pPr lvl="2"/>
            <a:r>
              <a:rPr lang="en-US" dirty="0"/>
              <a:t>Objective function (minimize costs, maximize benefits)</a:t>
            </a:r>
          </a:p>
          <a:p>
            <a:pPr lvl="2"/>
            <a:r>
              <a:rPr lang="en-US" dirty="0"/>
              <a:t>Physical and management constraints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902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Infrastructure planning and operation</a:t>
            </a:r>
          </a:p>
          <a:p>
            <a:r>
              <a:rPr lang="en-US" dirty="0"/>
              <a:t>Capacity expansion</a:t>
            </a:r>
          </a:p>
          <a:p>
            <a:r>
              <a:rPr lang="en-US" dirty="0"/>
              <a:t>Conjunctive use management (surface and ground water)</a:t>
            </a:r>
          </a:p>
          <a:p>
            <a:r>
              <a:rPr lang="en-US" dirty="0"/>
              <a:t>Water allocation and market</a:t>
            </a:r>
          </a:p>
          <a:p>
            <a:r>
              <a:rPr lang="en-US" dirty="0"/>
              <a:t>Adaptation (climate change)</a:t>
            </a:r>
          </a:p>
          <a:p>
            <a:r>
              <a:rPr lang="en-US" dirty="0"/>
              <a:t>Collaboration for conflict resolution</a:t>
            </a:r>
          </a:p>
          <a:p>
            <a:r>
              <a:rPr lang="en-US" dirty="0"/>
              <a:t>Design of institutional policies (water rights, flow requirements, no groundwater overdraft)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85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Simplification and aggregation of physical, economic and regulatory processes and data</a:t>
            </a:r>
          </a:p>
          <a:p>
            <a:r>
              <a:rPr lang="en-US" dirty="0"/>
              <a:t>Deterministic approach (good future knowledge)</a:t>
            </a:r>
          </a:p>
          <a:p>
            <a:r>
              <a:rPr lang="en-US" dirty="0"/>
              <a:t>Linearization of non-linear functions</a:t>
            </a:r>
          </a:p>
          <a:p>
            <a:r>
              <a:rPr lang="en-US" dirty="0"/>
              <a:t>Ideal water market operations</a:t>
            </a:r>
          </a:p>
          <a:p>
            <a:r>
              <a:rPr lang="en-US" dirty="0"/>
              <a:t>Mathematical representation of social, environmental and political objectives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50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1678</TotalTime>
  <Words>1833</Words>
  <Application>Microsoft Macintosh PowerPoint</Application>
  <PresentationFormat>Ekran Gösterisi (4:3)</PresentationFormat>
  <Paragraphs>399</Paragraphs>
  <Slides>41</Slides>
  <Notes>40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41</vt:i4>
      </vt:variant>
    </vt:vector>
  </HeadingPairs>
  <TitlesOfParts>
    <vt:vector size="48" baseType="lpstr">
      <vt:lpstr>Arial</vt:lpstr>
      <vt:lpstr>Calibri</vt:lpstr>
      <vt:lpstr>Cambria Math</vt:lpstr>
      <vt:lpstr>Courier</vt:lpstr>
      <vt:lpstr>Times New Roman</vt:lpstr>
      <vt:lpstr>Office Theme</vt:lpstr>
      <vt:lpstr>Excel.Chart.8</vt:lpstr>
      <vt:lpstr>CALVIN  Winter 2024 Workshop</vt:lpstr>
      <vt:lpstr>Hydroeconomic modeling</vt:lpstr>
      <vt:lpstr>Hydroeconomic modeling</vt:lpstr>
      <vt:lpstr>Components</vt:lpstr>
      <vt:lpstr>Why an economical approach?</vt:lpstr>
      <vt:lpstr>Economic Value of water</vt:lpstr>
      <vt:lpstr>Formulation and design</vt:lpstr>
      <vt:lpstr>Applications</vt:lpstr>
      <vt:lpstr>Limitations</vt:lpstr>
      <vt:lpstr>Overall</vt:lpstr>
      <vt:lpstr>CALVIN model</vt:lpstr>
      <vt:lpstr>An integrated model</vt:lpstr>
      <vt:lpstr>Model coverage</vt:lpstr>
      <vt:lpstr>Documentation</vt:lpstr>
      <vt:lpstr>Motivation for CALVIN</vt:lpstr>
      <vt:lpstr>CALVIN studies</vt:lpstr>
      <vt:lpstr>Model Components</vt:lpstr>
      <vt:lpstr>Hydrology</vt:lpstr>
      <vt:lpstr>Data overflow</vt:lpstr>
      <vt:lpstr>Economic value of water</vt:lpstr>
      <vt:lpstr>Demand curves</vt:lpstr>
      <vt:lpstr>Agricultural demand</vt:lpstr>
      <vt:lpstr>Agricultural demand</vt:lpstr>
      <vt:lpstr>Urban demand</vt:lpstr>
      <vt:lpstr>Wildlife refuge demand</vt:lpstr>
      <vt:lpstr>MIF Requirements</vt:lpstr>
      <vt:lpstr>Hydropower</vt:lpstr>
      <vt:lpstr>CALVIN limitations</vt:lpstr>
      <vt:lpstr>Lessons from CALVIN</vt:lpstr>
      <vt:lpstr>CALVIN goals</vt:lpstr>
      <vt:lpstr>CALVIN improvements</vt:lpstr>
      <vt:lpstr>HOBBES database</vt:lpstr>
      <vt:lpstr>HOBBES visualization</vt:lpstr>
      <vt:lpstr>HOBBES for CALVIN (Python)</vt:lpstr>
      <vt:lpstr>Network-flow model</vt:lpstr>
      <vt:lpstr>Linear Programming model</vt:lpstr>
      <vt:lpstr>Resolving infeasibilities</vt:lpstr>
      <vt:lpstr>Debug mode</vt:lpstr>
      <vt:lpstr>CALVIN runtime</vt:lpstr>
      <vt:lpstr>A small network example</vt:lpstr>
      <vt:lpstr>Network-flow 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Mustafa Dogan</dc:creator>
  <cp:lastModifiedBy>Mustafa Dogan</cp:lastModifiedBy>
  <cp:revision>259</cp:revision>
  <cp:lastPrinted>2018-07-17T17:58:05Z</cp:lastPrinted>
  <dcterms:created xsi:type="dcterms:W3CDTF">2018-07-11T19:23:43Z</dcterms:created>
  <dcterms:modified xsi:type="dcterms:W3CDTF">2024-01-12T05:34:46Z</dcterms:modified>
</cp:coreProperties>
</file>